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3.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23"/>
  </p:notesMasterIdLst>
  <p:handoutMasterIdLst>
    <p:handoutMasterId r:id="rId24"/>
  </p:handoutMasterIdLst>
  <p:sldIdLst>
    <p:sldId id="256" r:id="rId2"/>
    <p:sldId id="258" r:id="rId3"/>
    <p:sldId id="263" r:id="rId4"/>
    <p:sldId id="285" r:id="rId5"/>
    <p:sldId id="286" r:id="rId6"/>
    <p:sldId id="287" r:id="rId7"/>
    <p:sldId id="288" r:id="rId8"/>
    <p:sldId id="290" r:id="rId9"/>
    <p:sldId id="289"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06" autoAdjust="0"/>
    <p:restoredTop sz="94660"/>
  </p:normalViewPr>
  <p:slideViewPr>
    <p:cSldViewPr>
      <p:cViewPr>
        <p:scale>
          <a:sx n="75" d="100"/>
          <a:sy n="75" d="100"/>
        </p:scale>
        <p:origin x="-1368" y="-3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197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1220260-1478-43CD-B615-33EA71DC195C}" type="datetimeFigureOut">
              <a:rPr lang="es-ES" smtClean="0"/>
              <a:pPr/>
              <a:t>09/09/2015</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7FF04B-267E-4D6F-8F46-C71305184F08}" type="slidenum">
              <a:rPr lang="es-ES" smtClean="0"/>
              <a:pPr/>
              <a:t>‹Nº›</a:t>
            </a:fld>
            <a:endParaRPr lang="es-ES"/>
          </a:p>
        </p:txBody>
      </p:sp>
    </p:spTree>
    <p:extLst>
      <p:ext uri="{BB962C8B-B14F-4D97-AF65-F5344CB8AC3E}">
        <p14:creationId xmlns:p14="http://schemas.microsoft.com/office/powerpoint/2010/main" val="2803908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374B6-43D9-48E3-9A1B-7E26072A9106}" type="datetimeFigureOut">
              <a:rPr lang="es-ES" smtClean="0"/>
              <a:pPr/>
              <a:t>09/09/2015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A95BAF-3E21-454E-A3B3-5CD0F0BC21BD}" type="slidenum">
              <a:rPr lang="es-ES" smtClean="0"/>
              <a:pPr/>
              <a:t>‹Nº›</a:t>
            </a:fld>
            <a:endParaRPr lang="es-ES"/>
          </a:p>
        </p:txBody>
      </p:sp>
    </p:spTree>
    <p:extLst>
      <p:ext uri="{BB962C8B-B14F-4D97-AF65-F5344CB8AC3E}">
        <p14:creationId xmlns:p14="http://schemas.microsoft.com/office/powerpoint/2010/main" val="1852324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0A95BAF-3E21-454E-A3B3-5CD0F0BC21BD}" type="slidenum">
              <a:rPr lang="es-ES" smtClean="0"/>
              <a:pPr/>
              <a:t>1</a:t>
            </a:fld>
            <a:endParaRPr lang="es-ES"/>
          </a:p>
        </p:txBody>
      </p:sp>
    </p:spTree>
    <p:extLst>
      <p:ext uri="{BB962C8B-B14F-4D97-AF65-F5344CB8AC3E}">
        <p14:creationId xmlns:p14="http://schemas.microsoft.com/office/powerpoint/2010/main" val="1528731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E0A95BAF-3E21-454E-A3B3-5CD0F0BC21BD}" type="slidenum">
              <a:rPr lang="es-ES" smtClean="0"/>
              <a:pPr/>
              <a:t>2</a:t>
            </a:fld>
            <a:endParaRPr lang="es-ES"/>
          </a:p>
        </p:txBody>
      </p:sp>
    </p:spTree>
    <p:extLst>
      <p:ext uri="{BB962C8B-B14F-4D97-AF65-F5344CB8AC3E}">
        <p14:creationId xmlns:p14="http://schemas.microsoft.com/office/powerpoint/2010/main" val="116959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hasCustomPrompt="1"/>
          </p:nvPr>
        </p:nvSpPr>
        <p:spPr>
          <a:xfrm>
            <a:off x="1403648" y="1124744"/>
            <a:ext cx="7272808" cy="1800200"/>
          </a:xfrm>
          <a:prstGeom prst="rect">
            <a:avLst/>
          </a:prstGeom>
        </p:spPr>
        <p:txBody>
          <a:bodyPr anchor="b" anchorCtr="0"/>
          <a:lstStyle>
            <a:lvl1pPr algn="l">
              <a:defRPr b="1">
                <a:solidFill>
                  <a:srgbClr val="990000"/>
                </a:solidFill>
              </a:defRPr>
            </a:lvl1pPr>
          </a:lstStyle>
          <a:p>
            <a:r>
              <a:rPr lang="es-ES" dirty="0" smtClean="0"/>
              <a:t>Haga clic para modificar el estilo de título del patrón </a:t>
            </a:r>
            <a:endParaRPr lang="es-ES" dirty="0"/>
          </a:p>
        </p:txBody>
      </p:sp>
      <p:sp>
        <p:nvSpPr>
          <p:cNvPr id="3" name="2 Subtítulo"/>
          <p:cNvSpPr>
            <a:spLocks noGrp="1"/>
          </p:cNvSpPr>
          <p:nvPr>
            <p:ph type="subTitle" idx="1"/>
          </p:nvPr>
        </p:nvSpPr>
        <p:spPr>
          <a:xfrm>
            <a:off x="1403647" y="3251076"/>
            <a:ext cx="7275233" cy="2986235"/>
          </a:xfrm>
          <a:prstGeom prst="rect">
            <a:avLst/>
          </a:prstGeom>
        </p:spPr>
        <p:txBody>
          <a:bodyPr/>
          <a:lstStyle>
            <a:lvl1pPr marL="457200" indent="-457200" algn="l">
              <a:buFont typeface="+mj-lt"/>
              <a:buAutoNum type="arabicPeriod"/>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sp>
        <p:nvSpPr>
          <p:cNvPr id="4" name="3 Rectángulo redondeado"/>
          <p:cNvSpPr/>
          <p:nvPr userDrawn="1"/>
        </p:nvSpPr>
        <p:spPr>
          <a:xfrm>
            <a:off x="1403647" y="2963044"/>
            <a:ext cx="4771927" cy="288032"/>
          </a:xfrm>
          <a:prstGeom prst="roundRect">
            <a:avLst/>
          </a:prstGeom>
          <a:solidFill>
            <a:schemeClr val="bg1">
              <a:lumMod val="65000"/>
            </a:schemeClr>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Marcador de número de diapositiva 4"/>
          <p:cNvSpPr>
            <a:spLocks noGrp="1"/>
          </p:cNvSpPr>
          <p:nvPr>
            <p:ph type="sldNum" sz="quarter" idx="10"/>
          </p:nvPr>
        </p:nvSpPr>
        <p:spPr/>
        <p:txBody>
          <a:bodyPr/>
          <a:lstStyle/>
          <a:p>
            <a:fld id="{19D5C8CD-2A16-4F3A-8FFF-938E96A81D9B}" type="slidenum">
              <a:rPr lang="es-ES" smtClean="0"/>
              <a:pPr/>
              <a:t>‹Nº›</a:t>
            </a:fld>
            <a:endParaRPr lang="es-E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Imagen con título">
    <p:spTree>
      <p:nvGrpSpPr>
        <p:cNvPr id="1" name=""/>
        <p:cNvGrpSpPr/>
        <p:nvPr/>
      </p:nvGrpSpPr>
      <p:grpSpPr>
        <a:xfrm>
          <a:off x="0" y="0"/>
          <a:ext cx="0" cy="0"/>
          <a:chOff x="0" y="0"/>
          <a:chExt cx="0" cy="0"/>
        </a:xfrm>
      </p:grpSpPr>
      <p:sp>
        <p:nvSpPr>
          <p:cNvPr id="7" name="2 Marcador de posición de imagen"/>
          <p:cNvSpPr>
            <a:spLocks noGrp="1"/>
          </p:cNvSpPr>
          <p:nvPr>
            <p:ph type="pic" idx="10"/>
          </p:nvPr>
        </p:nvSpPr>
        <p:spPr>
          <a:xfrm>
            <a:off x="2588332" y="1700808"/>
            <a:ext cx="4543400" cy="453650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10" name="3 Marcador de texto"/>
          <p:cNvSpPr>
            <a:spLocks noGrp="1"/>
          </p:cNvSpPr>
          <p:nvPr>
            <p:ph type="body" sz="half" idx="2"/>
          </p:nvPr>
        </p:nvSpPr>
        <p:spPr>
          <a:xfrm>
            <a:off x="1043608" y="1052736"/>
            <a:ext cx="7632848" cy="648072"/>
          </a:xfrm>
          <a:prstGeom prst="rect">
            <a:avLst/>
          </a:prstGeom>
        </p:spPr>
        <p:txBody>
          <a:bodyPr/>
          <a:lstStyle>
            <a:lvl1pPr marL="0" indent="0">
              <a:buNone/>
              <a:defRPr sz="20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2" name="Marcador de número de diapositiva 1"/>
          <p:cNvSpPr>
            <a:spLocks noGrp="1"/>
          </p:cNvSpPr>
          <p:nvPr>
            <p:ph type="sldNum" sz="quarter" idx="11"/>
          </p:nvPr>
        </p:nvSpPr>
        <p:spPr/>
        <p:txBody>
          <a:bodyPr/>
          <a:lstStyle/>
          <a:p>
            <a:fld id="{19D5C8CD-2A16-4F3A-8FFF-938E96A81D9B}" type="slidenum">
              <a:rPr lang="es-ES" smtClean="0"/>
              <a:pPr/>
              <a:t>‹Nº›</a:t>
            </a:fld>
            <a:endParaRPr lang="es-ES" dirty="0"/>
          </a:p>
        </p:txBody>
      </p:sp>
      <p:sp>
        <p:nvSpPr>
          <p:cNvPr id="8" name="1 Título"/>
          <p:cNvSpPr>
            <a:spLocks noGrp="1"/>
          </p:cNvSpPr>
          <p:nvPr>
            <p:ph type="title"/>
          </p:nvPr>
        </p:nvSpPr>
        <p:spPr>
          <a:xfrm>
            <a:off x="2123728" y="0"/>
            <a:ext cx="5760640" cy="908720"/>
          </a:xfrm>
          <a:prstGeom prst="rect">
            <a:avLst/>
          </a:prstGeom>
        </p:spPr>
        <p:txBody>
          <a:bodyPr anchor="ctr"/>
          <a:lstStyle>
            <a:lvl1pPr>
              <a:lnSpc>
                <a:spcPct val="90000"/>
              </a:lnSpc>
              <a:defRPr sz="3600" b="1">
                <a:solidFill>
                  <a:srgbClr val="990000"/>
                </a:solidFill>
                <a:latin typeface="+mj-lt"/>
                <a:cs typeface="Arial" pitchFamily="34" charset="0"/>
              </a:defRPr>
            </a:lvl1pPr>
          </a:lstStyle>
          <a:p>
            <a:r>
              <a:rPr lang="es-ES" dirty="0" smtClean="0"/>
              <a:t>Haga clic para modificar el estilo de título del patrón</a:t>
            </a:r>
            <a:endParaRPr lang="es-ES" dirty="0"/>
          </a:p>
        </p:txBody>
      </p:sp>
    </p:spTree>
    <p:extLst>
      <p:ext uri="{BB962C8B-B14F-4D97-AF65-F5344CB8AC3E}">
        <p14:creationId xmlns:p14="http://schemas.microsoft.com/office/powerpoint/2010/main" val="413962018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y texto vertical">
    <p:spTree>
      <p:nvGrpSpPr>
        <p:cNvPr id="1" name=""/>
        <p:cNvGrpSpPr/>
        <p:nvPr/>
      </p:nvGrpSpPr>
      <p:grpSpPr>
        <a:xfrm>
          <a:off x="0" y="0"/>
          <a:ext cx="0" cy="0"/>
          <a:chOff x="0" y="0"/>
          <a:chExt cx="0" cy="0"/>
        </a:xfrm>
      </p:grpSpPr>
      <p:sp>
        <p:nvSpPr>
          <p:cNvPr id="3" name="2 Marcador de texto vertical"/>
          <p:cNvSpPr>
            <a:spLocks noGrp="1"/>
          </p:cNvSpPr>
          <p:nvPr>
            <p:ph type="body" orient="vert" idx="1"/>
          </p:nvPr>
        </p:nvSpPr>
        <p:spPr>
          <a:xfrm>
            <a:off x="611560" y="1196752"/>
            <a:ext cx="8280920" cy="5040560"/>
          </a:xfrm>
          <a:prstGeom prst="rect">
            <a:avLst/>
          </a:prstGeom>
        </p:spPr>
        <p:txBody>
          <a:bodyPr vert="vert270" anchor="t" anchorCtr="0"/>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2" name="Marcador de número de diapositiva 1"/>
          <p:cNvSpPr>
            <a:spLocks noGrp="1"/>
          </p:cNvSpPr>
          <p:nvPr>
            <p:ph type="sldNum" sz="quarter" idx="10"/>
          </p:nvPr>
        </p:nvSpPr>
        <p:spPr>
          <a:xfrm rot="16200000">
            <a:off x="8556398" y="1136629"/>
            <a:ext cx="810080" cy="365125"/>
          </a:xfrm>
        </p:spPr>
        <p:txBody>
          <a:bodyPr/>
          <a:lstStyle/>
          <a:p>
            <a:fld id="{19D5C8CD-2A16-4F3A-8FFF-938E96A81D9B}" type="slidenum">
              <a:rPr lang="es-ES" smtClean="0"/>
              <a:pPr/>
              <a:t>‹Nº›</a:t>
            </a:fld>
            <a:endParaRPr lang="es-ES" dirty="0"/>
          </a:p>
        </p:txBody>
      </p:sp>
      <p:sp>
        <p:nvSpPr>
          <p:cNvPr id="6" name="1 Título"/>
          <p:cNvSpPr>
            <a:spLocks noGrp="1"/>
          </p:cNvSpPr>
          <p:nvPr>
            <p:ph type="title"/>
          </p:nvPr>
        </p:nvSpPr>
        <p:spPr>
          <a:xfrm>
            <a:off x="2123728" y="0"/>
            <a:ext cx="5760640" cy="908720"/>
          </a:xfrm>
          <a:prstGeom prst="rect">
            <a:avLst/>
          </a:prstGeom>
        </p:spPr>
        <p:txBody>
          <a:bodyPr anchor="ctr"/>
          <a:lstStyle>
            <a:lvl1pPr>
              <a:lnSpc>
                <a:spcPct val="90000"/>
              </a:lnSpc>
              <a:defRPr sz="3600" b="1">
                <a:solidFill>
                  <a:srgbClr val="990000"/>
                </a:solidFill>
                <a:latin typeface="+mj-lt"/>
                <a:cs typeface="Arial" pitchFamily="34" charset="0"/>
              </a:defRPr>
            </a:lvl1pPr>
          </a:lstStyle>
          <a:p>
            <a:r>
              <a:rPr lang="es-ES" dirty="0" smtClean="0"/>
              <a:t>Haga clic para modificar el estilo de título del patrón</a:t>
            </a:r>
            <a:endParaRPr lang="es-E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2123728" y="0"/>
            <a:ext cx="5760640" cy="908720"/>
          </a:xfrm>
          <a:prstGeom prst="rect">
            <a:avLst/>
          </a:prstGeom>
        </p:spPr>
        <p:txBody>
          <a:bodyPr anchor="ctr"/>
          <a:lstStyle>
            <a:lvl1pPr>
              <a:lnSpc>
                <a:spcPct val="90000"/>
              </a:lnSpc>
              <a:defRPr sz="3600" b="1">
                <a:solidFill>
                  <a:srgbClr val="990000"/>
                </a:solidFill>
                <a:latin typeface="+mj-lt"/>
                <a:cs typeface="Arial" pitchFamily="34" charset="0"/>
              </a:defRPr>
            </a:lvl1pPr>
          </a:lstStyle>
          <a:p>
            <a:r>
              <a:rPr lang="es-ES" dirty="0" smtClean="0"/>
              <a:t>Haga clic para modificar el estilo de título del patrón</a:t>
            </a:r>
            <a:endParaRPr lang="es-ES" dirty="0"/>
          </a:p>
        </p:txBody>
      </p:sp>
      <p:sp>
        <p:nvSpPr>
          <p:cNvPr id="3" name="2 Marcador de contenido"/>
          <p:cNvSpPr>
            <a:spLocks noGrp="1"/>
          </p:cNvSpPr>
          <p:nvPr>
            <p:ph idx="1"/>
          </p:nvPr>
        </p:nvSpPr>
        <p:spPr>
          <a:xfrm>
            <a:off x="683568" y="1052736"/>
            <a:ext cx="8352928" cy="5184576"/>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Marcador de número de diapositiva 3"/>
          <p:cNvSpPr>
            <a:spLocks noGrp="1"/>
          </p:cNvSpPr>
          <p:nvPr>
            <p:ph type="sldNum" sz="quarter" idx="10"/>
          </p:nvPr>
        </p:nvSpPr>
        <p:spPr/>
        <p:txBody>
          <a:bodyPr/>
          <a:lstStyle/>
          <a:p>
            <a:fld id="{19D5C8CD-2A16-4F3A-8FFF-938E96A81D9B}" type="slidenum">
              <a:rPr lang="es-ES" smtClean="0"/>
              <a:pPr/>
              <a:t>‹Nº›</a:t>
            </a:fld>
            <a:endParaRPr lang="es-E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7" y="4406900"/>
            <a:ext cx="7451105" cy="1362075"/>
          </a:xfrm>
          <a:prstGeom prst="rect">
            <a:avLst/>
          </a:prstGeom>
        </p:spPr>
        <p:txBody>
          <a:bodyPr anchor="t"/>
          <a:lstStyle>
            <a:lvl1pPr algn="l">
              <a:defRPr sz="4000" b="1" cap="all">
                <a:solidFill>
                  <a:srgbClr val="990000"/>
                </a:solidFill>
              </a:defRPr>
            </a:lvl1p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a:xfrm>
            <a:off x="1043607" y="2906713"/>
            <a:ext cx="7451105"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611560" y="1052736"/>
            <a:ext cx="4176464" cy="5184576"/>
          </a:xfrm>
          <a:prstGeom prst="rect">
            <a:avLst/>
          </a:prstGeom>
        </p:spPr>
        <p:txBody>
          <a:bodyPr/>
          <a:lstStyle>
            <a:lvl1pPr>
              <a:lnSpc>
                <a:spcPct val="90000"/>
              </a:lnSpc>
              <a:defRPr sz="2800"/>
            </a:lvl1pPr>
            <a:lvl2pPr>
              <a:lnSpc>
                <a:spcPct val="90000"/>
              </a:lnSpc>
              <a:defRPr sz="2400"/>
            </a:lvl2pPr>
            <a:lvl3pPr>
              <a:lnSpc>
                <a:spcPct val="90000"/>
              </a:lnSpc>
              <a:defRPr sz="2000"/>
            </a:lvl3pPr>
            <a:lvl4pPr>
              <a:lnSpc>
                <a:spcPct val="90000"/>
              </a:lnSpc>
              <a:defRPr sz="1800"/>
            </a:lvl4pPr>
            <a:lvl5pPr>
              <a:lnSpc>
                <a:spcPct val="90000"/>
              </a:lnSpc>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contenido"/>
          <p:cNvSpPr>
            <a:spLocks noGrp="1"/>
          </p:cNvSpPr>
          <p:nvPr>
            <p:ph sz="half" idx="2"/>
          </p:nvPr>
        </p:nvSpPr>
        <p:spPr>
          <a:xfrm>
            <a:off x="4860032" y="1052736"/>
            <a:ext cx="4176464" cy="5184576"/>
          </a:xfrm>
          <a:prstGeom prst="rect">
            <a:avLst/>
          </a:prstGeom>
        </p:spPr>
        <p:txBody>
          <a:bodyPr/>
          <a:lstStyle>
            <a:lvl1pPr>
              <a:lnSpc>
                <a:spcPct val="90000"/>
              </a:lnSpc>
              <a:defRPr sz="2800"/>
            </a:lvl1pPr>
            <a:lvl2pPr>
              <a:lnSpc>
                <a:spcPct val="90000"/>
              </a:lnSpc>
              <a:defRPr sz="2400"/>
            </a:lvl2pPr>
            <a:lvl3pPr>
              <a:lnSpc>
                <a:spcPct val="90000"/>
              </a:lnSpc>
              <a:defRPr sz="2000"/>
            </a:lvl3pPr>
            <a:lvl4pPr>
              <a:lnSpc>
                <a:spcPct val="90000"/>
              </a:lnSpc>
              <a:defRPr sz="1800"/>
            </a:lvl4pPr>
            <a:lvl5pPr>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número de diapositiva 5"/>
          <p:cNvSpPr>
            <a:spLocks noGrp="1"/>
          </p:cNvSpPr>
          <p:nvPr>
            <p:ph type="sldNum" sz="quarter" idx="10"/>
          </p:nvPr>
        </p:nvSpPr>
        <p:spPr/>
        <p:txBody>
          <a:bodyPr/>
          <a:lstStyle/>
          <a:p>
            <a:fld id="{19D5C8CD-2A16-4F3A-8FFF-938E96A81D9B}" type="slidenum">
              <a:rPr lang="es-ES" smtClean="0"/>
              <a:pPr/>
              <a:t>‹Nº›</a:t>
            </a:fld>
            <a:endParaRPr lang="es-ES" dirty="0"/>
          </a:p>
        </p:txBody>
      </p:sp>
      <p:sp>
        <p:nvSpPr>
          <p:cNvPr id="9" name="1 Título"/>
          <p:cNvSpPr>
            <a:spLocks noGrp="1"/>
          </p:cNvSpPr>
          <p:nvPr>
            <p:ph type="title"/>
          </p:nvPr>
        </p:nvSpPr>
        <p:spPr>
          <a:xfrm>
            <a:off x="2123728" y="0"/>
            <a:ext cx="5760640" cy="908720"/>
          </a:xfrm>
          <a:prstGeom prst="rect">
            <a:avLst/>
          </a:prstGeom>
        </p:spPr>
        <p:txBody>
          <a:bodyPr anchor="ctr"/>
          <a:lstStyle>
            <a:lvl1pPr>
              <a:lnSpc>
                <a:spcPct val="90000"/>
              </a:lnSpc>
              <a:defRPr sz="3600" b="1">
                <a:solidFill>
                  <a:srgbClr val="990000"/>
                </a:solidFill>
                <a:latin typeface="+mj-lt"/>
                <a:cs typeface="Arial" pitchFamily="34" charset="0"/>
              </a:defRPr>
            </a:lvl1pPr>
          </a:lstStyle>
          <a:p>
            <a:r>
              <a:rPr lang="es-ES" dirty="0" smtClean="0"/>
              <a:t>Haga clic para modificar el estilo de título del patrón</a:t>
            </a:r>
            <a:endParaRPr lang="es-E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1052737"/>
            <a:ext cx="4176464" cy="792088"/>
          </a:xfrm>
          <a:prstGeom prst="rect">
            <a:avLst/>
          </a:prstGeom>
        </p:spPr>
        <p:txBody>
          <a:bodyPr anchor="b"/>
          <a:lstStyle>
            <a:lvl1pPr marL="0" indent="0">
              <a:lnSpc>
                <a:spcPct val="90000"/>
              </a:lnSpc>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611560" y="1888368"/>
            <a:ext cx="4176464" cy="4360486"/>
          </a:xfrm>
          <a:prstGeom prst="rect">
            <a:avLst/>
          </a:prstGeom>
        </p:spPr>
        <p:txBody>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5" name="4 Marcador de texto"/>
          <p:cNvSpPr>
            <a:spLocks noGrp="1"/>
          </p:cNvSpPr>
          <p:nvPr>
            <p:ph type="body" sz="quarter" idx="3"/>
          </p:nvPr>
        </p:nvSpPr>
        <p:spPr>
          <a:xfrm>
            <a:off x="4860032" y="1052737"/>
            <a:ext cx="4104456" cy="792088"/>
          </a:xfrm>
          <a:prstGeom prst="rect">
            <a:avLst/>
          </a:prstGeom>
        </p:spPr>
        <p:txBody>
          <a:bodyPr anchor="b"/>
          <a:lstStyle>
            <a:lvl1pPr marL="0" indent="0">
              <a:lnSpc>
                <a:spcPct val="90000"/>
              </a:lnSpc>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4860032" y="1888368"/>
            <a:ext cx="4104456" cy="4360486"/>
          </a:xfrm>
          <a:prstGeom prst="rect">
            <a:avLst/>
          </a:prstGeom>
        </p:spPr>
        <p:txBody>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2" name="Marcador de número de diapositiva 1"/>
          <p:cNvSpPr>
            <a:spLocks noGrp="1"/>
          </p:cNvSpPr>
          <p:nvPr>
            <p:ph type="sldNum" sz="quarter" idx="10"/>
          </p:nvPr>
        </p:nvSpPr>
        <p:spPr/>
        <p:txBody>
          <a:bodyPr/>
          <a:lstStyle/>
          <a:p>
            <a:fld id="{19D5C8CD-2A16-4F3A-8FFF-938E96A81D9B}" type="slidenum">
              <a:rPr lang="es-ES" smtClean="0"/>
              <a:pPr/>
              <a:t>‹Nº›</a:t>
            </a:fld>
            <a:endParaRPr lang="es-ES" dirty="0"/>
          </a:p>
        </p:txBody>
      </p:sp>
      <p:sp>
        <p:nvSpPr>
          <p:cNvPr id="10" name="1 Título"/>
          <p:cNvSpPr>
            <a:spLocks noGrp="1"/>
          </p:cNvSpPr>
          <p:nvPr>
            <p:ph type="title"/>
          </p:nvPr>
        </p:nvSpPr>
        <p:spPr>
          <a:xfrm>
            <a:off x="2123728" y="0"/>
            <a:ext cx="5760640" cy="908720"/>
          </a:xfrm>
          <a:prstGeom prst="rect">
            <a:avLst/>
          </a:prstGeom>
        </p:spPr>
        <p:txBody>
          <a:bodyPr anchor="ctr"/>
          <a:lstStyle>
            <a:lvl1pPr>
              <a:lnSpc>
                <a:spcPct val="90000"/>
              </a:lnSpc>
              <a:defRPr sz="3600" b="1">
                <a:solidFill>
                  <a:srgbClr val="990000"/>
                </a:solidFill>
                <a:latin typeface="+mj-lt"/>
                <a:cs typeface="Arial" pitchFamily="34" charset="0"/>
              </a:defRPr>
            </a:lvl1pPr>
          </a:lstStyle>
          <a:p>
            <a:r>
              <a:rPr lang="es-ES" dirty="0" smtClean="0"/>
              <a:t>Haga clic para modificar el estilo de título del patrón</a:t>
            </a:r>
            <a:endParaRPr lang="es-E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ación">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1052736"/>
            <a:ext cx="8352928" cy="432048"/>
          </a:xfrm>
          <a:prstGeom prst="rect">
            <a:avLst/>
          </a:prstGeom>
        </p:spPr>
        <p:txBody>
          <a:bodyPr anchor="b"/>
          <a:lstStyle>
            <a:lvl1pPr marL="0" indent="0">
              <a:lnSpc>
                <a:spcPct val="9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611560" y="1484784"/>
            <a:ext cx="8352928" cy="4752528"/>
          </a:xfrm>
          <a:prstGeom prst="rect">
            <a:avLst/>
          </a:prstGeom>
        </p:spPr>
        <p:txBody>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2" name="Marcador de número de diapositiva 1"/>
          <p:cNvSpPr>
            <a:spLocks noGrp="1"/>
          </p:cNvSpPr>
          <p:nvPr>
            <p:ph type="sldNum" sz="quarter" idx="10"/>
          </p:nvPr>
        </p:nvSpPr>
        <p:spPr/>
        <p:txBody>
          <a:bodyPr/>
          <a:lstStyle/>
          <a:p>
            <a:fld id="{19D5C8CD-2A16-4F3A-8FFF-938E96A81D9B}" type="slidenum">
              <a:rPr lang="es-ES" smtClean="0"/>
              <a:pPr/>
              <a:t>‹Nº›</a:t>
            </a:fld>
            <a:endParaRPr lang="es-ES" dirty="0"/>
          </a:p>
        </p:txBody>
      </p:sp>
      <p:sp>
        <p:nvSpPr>
          <p:cNvPr id="7" name="1 Título"/>
          <p:cNvSpPr>
            <a:spLocks noGrp="1"/>
          </p:cNvSpPr>
          <p:nvPr>
            <p:ph type="title"/>
          </p:nvPr>
        </p:nvSpPr>
        <p:spPr>
          <a:xfrm>
            <a:off x="2123728" y="0"/>
            <a:ext cx="5760640" cy="908720"/>
          </a:xfrm>
          <a:prstGeom prst="rect">
            <a:avLst/>
          </a:prstGeom>
        </p:spPr>
        <p:txBody>
          <a:bodyPr anchor="ctr"/>
          <a:lstStyle>
            <a:lvl1pPr>
              <a:lnSpc>
                <a:spcPct val="90000"/>
              </a:lnSpc>
              <a:defRPr sz="3600" b="1">
                <a:solidFill>
                  <a:srgbClr val="990000"/>
                </a:solidFill>
                <a:latin typeface="+mj-lt"/>
                <a:cs typeface="Arial" pitchFamily="34" charset="0"/>
              </a:defRPr>
            </a:lvl1pPr>
          </a:lstStyle>
          <a:p>
            <a:r>
              <a:rPr lang="es-ES" dirty="0" smtClean="0"/>
              <a:t>Haga clic para modificar el estilo de título del patrón</a:t>
            </a:r>
            <a:endParaRPr lang="es-ES" dirty="0"/>
          </a:p>
        </p:txBody>
      </p:sp>
    </p:spTree>
    <p:extLst>
      <p:ext uri="{BB962C8B-B14F-4D97-AF65-F5344CB8AC3E}">
        <p14:creationId xmlns:p14="http://schemas.microsoft.com/office/powerpoint/2010/main" val="171867435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0"/>
          </p:nvPr>
        </p:nvSpPr>
        <p:spPr/>
        <p:txBody>
          <a:bodyPr/>
          <a:lstStyle/>
          <a:p>
            <a:fld id="{19D5C8CD-2A16-4F3A-8FFF-938E96A81D9B}" type="slidenum">
              <a:rPr lang="es-ES" smtClean="0"/>
              <a:pPr/>
              <a:t>‹Nº›</a:t>
            </a:fld>
            <a:endParaRPr lang="es-ES" dirty="0"/>
          </a:p>
        </p:txBody>
      </p:sp>
      <p:sp>
        <p:nvSpPr>
          <p:cNvPr id="5" name="1 Título"/>
          <p:cNvSpPr>
            <a:spLocks noGrp="1"/>
          </p:cNvSpPr>
          <p:nvPr>
            <p:ph type="title"/>
          </p:nvPr>
        </p:nvSpPr>
        <p:spPr>
          <a:xfrm>
            <a:off x="2123728" y="0"/>
            <a:ext cx="5760640" cy="908720"/>
          </a:xfrm>
          <a:prstGeom prst="rect">
            <a:avLst/>
          </a:prstGeom>
        </p:spPr>
        <p:txBody>
          <a:bodyPr anchor="ctr"/>
          <a:lstStyle>
            <a:lvl1pPr>
              <a:lnSpc>
                <a:spcPct val="90000"/>
              </a:lnSpc>
              <a:defRPr sz="3600" b="1">
                <a:solidFill>
                  <a:srgbClr val="990000"/>
                </a:solidFill>
                <a:latin typeface="+mj-lt"/>
                <a:cs typeface="Arial" pitchFamily="34" charset="0"/>
              </a:defRPr>
            </a:lvl1pPr>
          </a:lstStyle>
          <a:p>
            <a:r>
              <a:rPr lang="es-ES" dirty="0" smtClean="0"/>
              <a:t>Haga clic para modificar el estilo de título del patrón</a:t>
            </a:r>
            <a:endParaRPr lang="es-E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0"/>
          </p:nvPr>
        </p:nvSpPr>
        <p:spPr/>
        <p:txBody>
          <a:bodyPr/>
          <a:lstStyle/>
          <a:p>
            <a:fld id="{19D5C8CD-2A16-4F3A-8FFF-938E96A81D9B}" type="slidenum">
              <a:rPr lang="es-ES" smtClean="0"/>
              <a:pPr/>
              <a:t>‹Nº›</a:t>
            </a:fld>
            <a:endParaRPr lang="es-E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3568" y="5311552"/>
            <a:ext cx="8208912" cy="360040"/>
          </a:xfrm>
          <a:prstGeom prst="rect">
            <a:avLst/>
          </a:prstGeom>
        </p:spPr>
        <p:txBody>
          <a:bodyPr anchor="b"/>
          <a:lstStyle>
            <a:lvl1pPr algn="l">
              <a:defRPr sz="2000" b="1"/>
            </a:lvl1pPr>
          </a:lstStyle>
          <a:p>
            <a:r>
              <a:rPr lang="es-ES" dirty="0" smtClean="0"/>
              <a:t>Haga clic para modificar el estilo de título del patrón</a:t>
            </a:r>
            <a:endParaRPr lang="es-ES" dirty="0"/>
          </a:p>
        </p:txBody>
      </p:sp>
      <p:sp>
        <p:nvSpPr>
          <p:cNvPr id="3" name="2 Marcador de posición de imagen"/>
          <p:cNvSpPr>
            <a:spLocks noGrp="1"/>
          </p:cNvSpPr>
          <p:nvPr>
            <p:ph type="pic" idx="1"/>
          </p:nvPr>
        </p:nvSpPr>
        <p:spPr>
          <a:xfrm>
            <a:off x="683568" y="1196752"/>
            <a:ext cx="8208912" cy="404279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683568" y="5671592"/>
            <a:ext cx="8208912" cy="5795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Marcador de número de diapositiva 4"/>
          <p:cNvSpPr>
            <a:spLocks noGrp="1"/>
          </p:cNvSpPr>
          <p:nvPr>
            <p:ph type="sldNum" sz="quarter" idx="10"/>
          </p:nvPr>
        </p:nvSpPr>
        <p:spPr/>
        <p:txBody>
          <a:bodyPr/>
          <a:lstStyle/>
          <a:p>
            <a:fld id="{19D5C8CD-2A16-4F3A-8FFF-938E96A81D9B}" type="slidenum">
              <a:rPr lang="es-ES" smtClean="0"/>
              <a:pPr/>
              <a:t>‹Nº›</a:t>
            </a:fld>
            <a:endParaRPr lang="es-ES" dirty="0"/>
          </a:p>
        </p:txBody>
      </p:sp>
      <p:sp>
        <p:nvSpPr>
          <p:cNvPr id="7" name="1 Título"/>
          <p:cNvSpPr txBox="1">
            <a:spLocks/>
          </p:cNvSpPr>
          <p:nvPr userDrawn="1"/>
        </p:nvSpPr>
        <p:spPr>
          <a:xfrm>
            <a:off x="2123728" y="0"/>
            <a:ext cx="5760640" cy="908720"/>
          </a:xfrm>
          <a:prstGeom prst="rect">
            <a:avLst/>
          </a:prstGeom>
        </p:spPr>
        <p:txBody>
          <a:bodyPr anchor="ctr"/>
          <a:lstStyle>
            <a:lvl1pPr algn="ctr" defTabSz="914400" rtl="0" eaLnBrk="1" latinLnBrk="0" hangingPunct="1">
              <a:lnSpc>
                <a:spcPct val="90000"/>
              </a:lnSpc>
              <a:spcBef>
                <a:spcPct val="0"/>
              </a:spcBef>
              <a:buNone/>
              <a:defRPr sz="3600" b="1" kern="1200">
                <a:solidFill>
                  <a:srgbClr val="990000"/>
                </a:solidFill>
                <a:latin typeface="+mj-lt"/>
                <a:ea typeface="+mj-ea"/>
                <a:cs typeface="Arial" pitchFamily="34" charset="0"/>
              </a:defRPr>
            </a:lvl1pPr>
          </a:lstStyle>
          <a:p>
            <a:r>
              <a:rPr lang="es-ES" smtClean="0"/>
              <a:t>Haga clic para modificar el estilo de título del patrón</a:t>
            </a:r>
            <a:endParaRPr lang="es-E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http://www.uclm.es/comun/imgweb/firma_correo/uclm.jpg" TargetMode="Externa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Imagen 11" descr="Logotipo UCLM"/>
          <p:cNvPicPr/>
          <p:nvPr userDrawn="1"/>
        </p:nvPicPr>
        <p:blipFill>
          <a:blip r:link="rId13">
            <a:extLst>
              <a:ext uri="{28A0092B-C50C-407E-A947-70E740481C1C}">
                <a14:useLocalDpi xmlns:a14="http://schemas.microsoft.com/office/drawing/2010/main" val="0"/>
              </a:ext>
            </a:extLst>
          </a:blip>
          <a:srcRect/>
          <a:stretch>
            <a:fillRect/>
          </a:stretch>
        </p:blipFill>
        <p:spPr bwMode="auto">
          <a:xfrm>
            <a:off x="472909" y="6260686"/>
            <a:ext cx="830156" cy="586582"/>
          </a:xfrm>
          <a:prstGeom prst="rect">
            <a:avLst/>
          </a:prstGeom>
          <a:noFill/>
          <a:ln>
            <a:noFill/>
          </a:ln>
        </p:spPr>
      </p:pic>
      <p:pic>
        <p:nvPicPr>
          <p:cNvPr id="9" name="Imagen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352402" y="6260685"/>
            <a:ext cx="648072" cy="586584"/>
          </a:xfrm>
          <a:prstGeom prst="rect">
            <a:avLst/>
          </a:prstGeom>
        </p:spPr>
      </p:pic>
      <p:pic>
        <p:nvPicPr>
          <p:cNvPr id="6" name="Imagen 5"/>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291844" y="6283977"/>
            <a:ext cx="3937424" cy="540000"/>
          </a:xfrm>
          <a:prstGeom prst="rect">
            <a:avLst/>
          </a:prstGeom>
        </p:spPr>
      </p:pic>
      <p:pic>
        <p:nvPicPr>
          <p:cNvPr id="1028" name="Picture 4" descr="http://satendeta.com/lazaret/wp-content/uploads/2015/05/33b355de.jpg"/>
          <p:cNvPicPr>
            <a:picLocks noChangeAspect="1" noChangeArrowheads="1"/>
          </p:cNvPicPr>
          <p:nvPr userDrawn="1"/>
        </p:nvPicPr>
        <p:blipFill rotWithShape="1">
          <a:blip r:embed="rId16" cstate="print">
            <a:extLst>
              <a:ext uri="{28A0092B-C50C-407E-A947-70E740481C1C}">
                <a14:useLocalDpi xmlns:a14="http://schemas.microsoft.com/office/drawing/2010/main" val="0"/>
              </a:ext>
            </a:extLst>
          </a:blip>
          <a:srcRect l="5934" t="20540" r="5902" b="23565"/>
          <a:stretch/>
        </p:blipFill>
        <p:spPr bwMode="auto">
          <a:xfrm>
            <a:off x="7261696" y="6301977"/>
            <a:ext cx="1864800" cy="504000"/>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n 9"/>
          <p:cNvPicPr>
            <a:picLocks noChangeAspect="1"/>
          </p:cNvPicPr>
          <p:nvPr userDrawn="1"/>
        </p:nvPicPr>
        <p:blipFill>
          <a:blip r:embed="rId17"/>
          <a:stretch>
            <a:fillRect/>
          </a:stretch>
        </p:blipFill>
        <p:spPr>
          <a:xfrm>
            <a:off x="1990949" y="6283977"/>
            <a:ext cx="1281845" cy="540000"/>
          </a:xfrm>
          <a:prstGeom prst="rect">
            <a:avLst/>
          </a:prstGeom>
        </p:spPr>
      </p:pic>
      <p:cxnSp>
        <p:nvCxnSpPr>
          <p:cNvPr id="15" name="14 Conector recto"/>
          <p:cNvCxnSpPr/>
          <p:nvPr userDrawn="1"/>
        </p:nvCxnSpPr>
        <p:spPr>
          <a:xfrm>
            <a:off x="467544" y="-17986"/>
            <a:ext cx="0" cy="6903370"/>
          </a:xfrm>
          <a:prstGeom prst="line">
            <a:avLst/>
          </a:prstGeom>
          <a:ln>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userDrawn="1"/>
        </p:nvCxnSpPr>
        <p:spPr>
          <a:xfrm>
            <a:off x="467544" y="900849"/>
            <a:ext cx="8676456" cy="0"/>
          </a:xfrm>
          <a:prstGeom prst="line">
            <a:avLst/>
          </a:prstGeom>
          <a:ln>
            <a:solidFill>
              <a:srgbClr val="990000"/>
            </a:solidFill>
          </a:ln>
        </p:spPr>
        <p:style>
          <a:lnRef idx="1">
            <a:schemeClr val="accent1"/>
          </a:lnRef>
          <a:fillRef idx="0">
            <a:schemeClr val="accent1"/>
          </a:fillRef>
          <a:effectRef idx="0">
            <a:schemeClr val="accent1"/>
          </a:effectRef>
          <a:fontRef idx="minor">
            <a:schemeClr val="tx1"/>
          </a:fontRef>
        </p:style>
      </p:cxnSp>
      <p:sp>
        <p:nvSpPr>
          <p:cNvPr id="13" name="Rectángulo 12"/>
          <p:cNvSpPr/>
          <p:nvPr userDrawn="1"/>
        </p:nvSpPr>
        <p:spPr>
          <a:xfrm rot="16200000">
            <a:off x="-3220376" y="3233644"/>
            <a:ext cx="6903369" cy="400110"/>
          </a:xfrm>
          <a:prstGeom prst="rect">
            <a:avLst/>
          </a:prstGeom>
          <a:noFill/>
          <a:effectLst>
            <a:glow rad="1181100">
              <a:schemeClr val="accent1">
                <a:alpha val="63000"/>
              </a:schemeClr>
            </a:glow>
          </a:effectLst>
        </p:spPr>
        <p:txBody>
          <a:bodyPr wrap="square" lIns="91440" tIns="45720" rIns="91440" bIns="45720">
            <a:spAutoFit/>
          </a:bodyPr>
          <a:lstStyle/>
          <a:p>
            <a:pPr algn="ctr"/>
            <a:r>
              <a:rPr lang="es-ES" sz="2000" b="1" i="1" cap="none" spc="300" dirty="0" smtClean="0">
                <a:ln w="0">
                  <a:solidFill>
                    <a:schemeClr val="accent2">
                      <a:alpha val="20000"/>
                    </a:schemeClr>
                  </a:solidFill>
                  <a:prstDash val="solid"/>
                </a:ln>
                <a:solidFill>
                  <a:schemeClr val="accent2">
                    <a:lumMod val="40000"/>
                    <a:lumOff val="60000"/>
                    <a:alpha val="80000"/>
                  </a:schemeClr>
                </a:solidFill>
                <a:effectLst>
                  <a:outerShdw dist="38100" dir="2700000" algn="tl" rotWithShape="0">
                    <a:schemeClr val="accent2"/>
                  </a:outerShdw>
                </a:effectLst>
              </a:rPr>
              <a:t>Robótica Educativa:</a:t>
            </a:r>
            <a:r>
              <a:rPr lang="es-ES" sz="2000" b="1" i="1" cap="none" spc="300" baseline="0" dirty="0" smtClean="0">
                <a:ln w="0">
                  <a:solidFill>
                    <a:schemeClr val="accent2">
                      <a:alpha val="20000"/>
                    </a:schemeClr>
                  </a:solidFill>
                  <a:prstDash val="solid"/>
                </a:ln>
                <a:solidFill>
                  <a:schemeClr val="accent2">
                    <a:lumMod val="40000"/>
                    <a:lumOff val="60000"/>
                    <a:alpha val="80000"/>
                  </a:schemeClr>
                </a:solidFill>
                <a:effectLst>
                  <a:outerShdw dist="38100" dir="2700000" algn="tl" rotWithShape="0">
                    <a:schemeClr val="accent2"/>
                  </a:outerShdw>
                </a:effectLst>
              </a:rPr>
              <a:t> Transparencias de clase</a:t>
            </a:r>
            <a:endParaRPr lang="es-ES" sz="2000" b="1" i="1" cap="none" spc="300" dirty="0">
              <a:ln w="0">
                <a:solidFill>
                  <a:schemeClr val="accent2">
                    <a:alpha val="20000"/>
                  </a:schemeClr>
                </a:solidFill>
                <a:prstDash val="solid"/>
              </a:ln>
              <a:solidFill>
                <a:schemeClr val="accent2">
                  <a:lumMod val="40000"/>
                  <a:lumOff val="60000"/>
                  <a:alpha val="80000"/>
                </a:schemeClr>
              </a:solidFill>
              <a:effectLst>
                <a:outerShdw dist="38100" dir="2700000" algn="tl" rotWithShape="0">
                  <a:schemeClr val="accent2"/>
                </a:outerShdw>
              </a:effectLst>
            </a:endParaRPr>
          </a:p>
        </p:txBody>
      </p:sp>
      <p:sp>
        <p:nvSpPr>
          <p:cNvPr id="8" name="CuadroTexto 7"/>
          <p:cNvSpPr txBox="1"/>
          <p:nvPr userDrawn="1"/>
        </p:nvSpPr>
        <p:spPr>
          <a:xfrm>
            <a:off x="7806070" y="-17986"/>
            <a:ext cx="1337930" cy="954107"/>
          </a:xfrm>
          <a:prstGeom prst="rect">
            <a:avLst/>
          </a:prstGeom>
          <a:noFill/>
        </p:spPr>
        <p:txBody>
          <a:bodyPr wrap="none" rtlCol="0">
            <a:spAutoFit/>
          </a:bodyPr>
          <a:lstStyle/>
          <a:p>
            <a:pPr>
              <a:lnSpc>
                <a:spcPct val="80000"/>
              </a:lnSpc>
            </a:pPr>
            <a:r>
              <a:rPr lang="es-ES" sz="1400" b="1" spc="-100" dirty="0" smtClean="0">
                <a:solidFill>
                  <a:srgbClr val="990000">
                    <a:alpha val="50000"/>
                  </a:srgbClr>
                </a:solidFill>
                <a:effectLst>
                  <a:outerShdw blurRad="38100" dist="38100" dir="2700000" algn="tl">
                    <a:srgbClr val="000000">
                      <a:alpha val="43137"/>
                    </a:srgbClr>
                  </a:outerShdw>
                </a:effectLst>
              </a:rPr>
              <a:t>Andrés  S. Vázquez</a:t>
            </a:r>
          </a:p>
          <a:p>
            <a:pPr>
              <a:lnSpc>
                <a:spcPct val="80000"/>
              </a:lnSpc>
            </a:pPr>
            <a:r>
              <a:rPr lang="es-ES" sz="1400" b="1" spc="-100" dirty="0" smtClean="0">
                <a:solidFill>
                  <a:srgbClr val="990000">
                    <a:alpha val="50000"/>
                  </a:srgbClr>
                </a:solidFill>
                <a:effectLst>
                  <a:outerShdw blurRad="38100" dist="38100" dir="2700000" algn="tl">
                    <a:srgbClr val="000000">
                      <a:alpha val="43137"/>
                    </a:srgbClr>
                  </a:outerShdw>
                </a:effectLst>
              </a:rPr>
              <a:t>Francisco</a:t>
            </a:r>
            <a:r>
              <a:rPr lang="es-ES" sz="1400" b="1" spc="-100" baseline="0" dirty="0" smtClean="0">
                <a:solidFill>
                  <a:srgbClr val="990000">
                    <a:alpha val="50000"/>
                  </a:srgbClr>
                </a:solidFill>
                <a:effectLst>
                  <a:outerShdw blurRad="38100" dist="38100" dir="2700000" algn="tl">
                    <a:srgbClr val="000000">
                      <a:alpha val="43137"/>
                    </a:srgbClr>
                  </a:outerShdw>
                </a:effectLst>
              </a:rPr>
              <a:t> Ramos</a:t>
            </a:r>
          </a:p>
          <a:p>
            <a:pPr>
              <a:lnSpc>
                <a:spcPct val="80000"/>
              </a:lnSpc>
            </a:pPr>
            <a:r>
              <a:rPr lang="es-ES" sz="1400" b="1" spc="-100" baseline="0" dirty="0" smtClean="0">
                <a:solidFill>
                  <a:srgbClr val="990000">
                    <a:alpha val="50000"/>
                  </a:srgbClr>
                </a:solidFill>
                <a:effectLst>
                  <a:outerShdw blurRad="38100" dist="38100" dir="2700000" algn="tl">
                    <a:srgbClr val="000000">
                      <a:alpha val="43137"/>
                    </a:srgbClr>
                  </a:outerShdw>
                </a:effectLst>
              </a:rPr>
              <a:t>Raúl Fernández</a:t>
            </a:r>
          </a:p>
          <a:p>
            <a:pPr>
              <a:lnSpc>
                <a:spcPct val="80000"/>
              </a:lnSpc>
            </a:pPr>
            <a:r>
              <a:rPr lang="es-ES" sz="1400" b="1" spc="-100" baseline="0" dirty="0" smtClean="0">
                <a:solidFill>
                  <a:srgbClr val="990000">
                    <a:alpha val="50000"/>
                  </a:srgbClr>
                </a:solidFill>
                <a:effectLst>
                  <a:outerShdw blurRad="38100" dist="38100" dir="2700000" algn="tl">
                    <a:srgbClr val="000000">
                      <a:alpha val="43137"/>
                    </a:srgbClr>
                  </a:outerShdw>
                </a:effectLst>
              </a:rPr>
              <a:t>Ismael Payo</a:t>
            </a:r>
          </a:p>
          <a:p>
            <a:pPr>
              <a:lnSpc>
                <a:spcPct val="80000"/>
              </a:lnSpc>
            </a:pPr>
            <a:r>
              <a:rPr lang="es-ES" sz="1400" b="1" spc="-100" baseline="0" dirty="0" smtClean="0">
                <a:solidFill>
                  <a:srgbClr val="990000">
                    <a:alpha val="50000"/>
                  </a:srgbClr>
                </a:solidFill>
                <a:effectLst>
                  <a:outerShdw blurRad="38100" dist="38100" dir="2700000" algn="tl">
                    <a:srgbClr val="000000">
                      <a:alpha val="43137"/>
                    </a:srgbClr>
                  </a:outerShdw>
                </a:effectLst>
              </a:rPr>
              <a:t>Antonio Adán</a:t>
            </a:r>
            <a:endParaRPr lang="es-ES" sz="1400" b="1" spc="-100" dirty="0">
              <a:solidFill>
                <a:srgbClr val="990000">
                  <a:alpha val="50000"/>
                </a:srgbClr>
              </a:solidFill>
              <a:effectLst>
                <a:outerShdw blurRad="38100" dist="38100" dir="2700000" algn="tl">
                  <a:srgbClr val="000000">
                    <a:alpha val="43137"/>
                  </a:srgbClr>
                </a:outerShdw>
              </a:effectLst>
            </a:endParaRPr>
          </a:p>
        </p:txBody>
      </p:sp>
      <p:pic>
        <p:nvPicPr>
          <p:cNvPr id="16" name="Imagen 15"/>
          <p:cNvPicPr>
            <a:picLocks noChangeAspect="1"/>
          </p:cNvPicPr>
          <p:nvPr userDrawn="1"/>
        </p:nvPicPr>
        <p:blipFill rotWithShape="1">
          <a:blip r:embed="rId18" cstate="print">
            <a:extLst>
              <a:ext uri="{28A0092B-C50C-407E-A947-70E740481C1C}">
                <a14:useLocalDpi xmlns:a14="http://schemas.microsoft.com/office/drawing/2010/main" val="0"/>
              </a:ext>
            </a:extLst>
          </a:blip>
          <a:srcRect t="5459" b="12918"/>
          <a:stretch/>
        </p:blipFill>
        <p:spPr>
          <a:xfrm>
            <a:off x="467544" y="97383"/>
            <a:ext cx="1642528" cy="812609"/>
          </a:xfrm>
          <a:prstGeom prst="rect">
            <a:avLst/>
          </a:prstGeom>
        </p:spPr>
      </p:pic>
      <p:sp>
        <p:nvSpPr>
          <p:cNvPr id="17" name="Marcador de número de diapositiva 16"/>
          <p:cNvSpPr>
            <a:spLocks noGrp="1"/>
          </p:cNvSpPr>
          <p:nvPr>
            <p:ph type="sldNum" sz="quarter" idx="4"/>
          </p:nvPr>
        </p:nvSpPr>
        <p:spPr>
          <a:xfrm>
            <a:off x="8316416" y="5895560"/>
            <a:ext cx="810080" cy="365125"/>
          </a:xfrm>
          <a:prstGeom prst="rect">
            <a:avLst/>
          </a:prstGeom>
        </p:spPr>
        <p:txBody>
          <a:bodyPr vert="horz" lIns="91440" tIns="45720" rIns="91440" bIns="45720" rtlCol="0" anchor="ctr"/>
          <a:lstStyle>
            <a:lvl1pPr algn="r">
              <a:defRPr sz="1800" b="1">
                <a:solidFill>
                  <a:srgbClr val="990000"/>
                </a:solidFill>
                <a:effectLst/>
              </a:defRPr>
            </a:lvl1pPr>
          </a:lstStyle>
          <a:p>
            <a:fld id="{19D5C8CD-2A16-4F3A-8FFF-938E96A81D9B}"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34" r:id="rId6"/>
    <p:sldLayoutId id="2147484026" r:id="rId7"/>
    <p:sldLayoutId id="2147484027" r:id="rId8"/>
    <p:sldLayoutId id="2147484029" r:id="rId9"/>
    <p:sldLayoutId id="2147484033" r:id="rId10"/>
    <p:sldLayoutId id="2147484030"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1.jpeg"/><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emf"/></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6.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7.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Tema </a:t>
            </a:r>
            <a:r>
              <a:rPr lang="es-ES" dirty="0"/>
              <a:t>4</a:t>
            </a:r>
            <a:r>
              <a:rPr lang="es-ES" dirty="0" smtClean="0"/>
              <a:t/>
            </a:r>
            <a:br>
              <a:rPr lang="es-ES" dirty="0" smtClean="0"/>
            </a:br>
            <a:r>
              <a:rPr lang="es-ES" dirty="0" smtClean="0"/>
              <a:t>Actuadores</a:t>
            </a:r>
            <a:endParaRPr lang="es-ES" dirty="0"/>
          </a:p>
        </p:txBody>
      </p:sp>
      <p:sp>
        <p:nvSpPr>
          <p:cNvPr id="3" name="Subtítulo 2"/>
          <p:cNvSpPr>
            <a:spLocks noGrp="1"/>
          </p:cNvSpPr>
          <p:nvPr>
            <p:ph type="subTitle" idx="1"/>
          </p:nvPr>
        </p:nvSpPr>
        <p:spPr/>
        <p:txBody>
          <a:bodyPr/>
          <a:lstStyle/>
          <a:p>
            <a:pPr marL="514350" indent="-514350"/>
            <a:r>
              <a:rPr lang="es-ES" dirty="0" smtClean="0"/>
              <a:t>Definición de </a:t>
            </a:r>
            <a:r>
              <a:rPr lang="es-ES" dirty="0" smtClean="0"/>
              <a:t>actuador</a:t>
            </a:r>
            <a:endParaRPr lang="es-ES" dirty="0"/>
          </a:p>
          <a:p>
            <a:pPr marL="514350" indent="-514350"/>
            <a:r>
              <a:rPr lang="es-ES" dirty="0" smtClean="0"/>
              <a:t>Características que definen a un actuador</a:t>
            </a:r>
            <a:endParaRPr lang="es-ES" dirty="0"/>
          </a:p>
          <a:p>
            <a:pPr marL="514350" indent="-514350"/>
            <a:r>
              <a:rPr lang="es-ES" dirty="0" smtClean="0"/>
              <a:t>Clasificación y descripción de los actuadores</a:t>
            </a:r>
            <a:endParaRPr lang="es-ES" dirty="0"/>
          </a:p>
        </p:txBody>
      </p:sp>
      <p:sp>
        <p:nvSpPr>
          <p:cNvPr id="4" name="Marcador de número de diapositiva 3"/>
          <p:cNvSpPr>
            <a:spLocks noGrp="1"/>
          </p:cNvSpPr>
          <p:nvPr>
            <p:ph type="sldNum" sz="quarter" idx="10"/>
          </p:nvPr>
        </p:nvSpPr>
        <p:spPr/>
        <p:txBody>
          <a:bodyPr/>
          <a:lstStyle/>
          <a:p>
            <a:fld id="{19D5C8CD-2A16-4F3A-8FFF-938E96A81D9B}" type="slidenum">
              <a:rPr lang="es-ES" smtClean="0"/>
              <a:pPr/>
              <a:t>1</a:t>
            </a:fld>
            <a:endParaRPr lang="es-ES" dirty="0"/>
          </a:p>
        </p:txBody>
      </p:sp>
    </p:spTree>
    <p:extLst>
      <p:ext uri="{BB962C8B-B14F-4D97-AF65-F5344CB8AC3E}">
        <p14:creationId xmlns:p14="http://schemas.microsoft.com/office/powerpoint/2010/main" val="1715893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a:t>Motores de corriente continua</a:t>
            </a:r>
          </a:p>
          <a:p>
            <a:pPr lvl="1"/>
            <a:r>
              <a:rPr lang="es-ES" dirty="0" smtClean="0"/>
              <a:t>Servomotores. Conjunto formado por un motor de corriente </a:t>
            </a:r>
            <a:r>
              <a:rPr lang="es-ES" dirty="0" err="1" smtClean="0"/>
              <a:t>cotinua</a:t>
            </a:r>
            <a:r>
              <a:rPr lang="es-ES" dirty="0" smtClean="0"/>
              <a:t> y un sensor utilizado para controlar la posición y/o velocidad del motor.</a:t>
            </a:r>
          </a:p>
          <a:p>
            <a:pPr lvl="3"/>
            <a:endParaRPr lang="es-ES" dirty="0" smtClean="0"/>
          </a:p>
          <a:p>
            <a:pPr lvl="8"/>
            <a:r>
              <a:rPr lang="es-ES" dirty="0"/>
              <a:t>S</a:t>
            </a:r>
            <a:r>
              <a:rPr lang="es-ES" dirty="0" smtClean="0"/>
              <a:t>ervomotor </a:t>
            </a:r>
            <a:r>
              <a:rPr lang="es-ES" dirty="0"/>
              <a:t>que incorpora el kit de </a:t>
            </a:r>
            <a:r>
              <a:rPr lang="es-ES" dirty="0" smtClean="0"/>
              <a:t>Lego </a:t>
            </a:r>
            <a:r>
              <a:rPr lang="es-ES" dirty="0" err="1" smtClean="0"/>
              <a:t>Mindstorms</a:t>
            </a:r>
            <a:endParaRPr lang="es-ES" dirty="0" smtClean="0"/>
          </a:p>
          <a:p>
            <a:pPr lvl="2"/>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10</a:t>
            </a:fld>
            <a:endParaRPr lang="es-ES" dirty="0"/>
          </a:p>
        </p:txBody>
      </p:sp>
      <p:pic>
        <p:nvPicPr>
          <p:cNvPr id="5" name="4 Imagen" descr="http://www.g9toengineering.com/summerschool/lego-mindstorms-nxt-servo-moto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63080" y="2996951"/>
            <a:ext cx="2946177" cy="2946177"/>
          </a:xfrm>
          <a:prstGeom prst="rect">
            <a:avLst/>
          </a:prstGeom>
          <a:noFill/>
          <a:ln>
            <a:noFill/>
          </a:ln>
        </p:spPr>
      </p:pic>
    </p:spTree>
    <p:extLst>
      <p:ext uri="{BB962C8B-B14F-4D97-AF65-F5344CB8AC3E}">
        <p14:creationId xmlns:p14="http://schemas.microsoft.com/office/powerpoint/2010/main" val="2666164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a:t>Motores de corriente continua</a:t>
            </a:r>
          </a:p>
          <a:p>
            <a:pPr lvl="1"/>
            <a:r>
              <a:rPr lang="es-ES" dirty="0" smtClean="0"/>
              <a:t>Reductoras.</a:t>
            </a:r>
          </a:p>
          <a:p>
            <a:pPr lvl="2"/>
            <a:r>
              <a:rPr lang="es-ES" dirty="0"/>
              <a:t>Generalmente, una reductora es </a:t>
            </a:r>
            <a:r>
              <a:rPr lang="es-ES" dirty="0" smtClean="0"/>
              <a:t>una serie </a:t>
            </a:r>
            <a:r>
              <a:rPr lang="es-ES" dirty="0"/>
              <a:t>de ruedas dentadas conectadas en </a:t>
            </a:r>
            <a:r>
              <a:rPr lang="es-ES" dirty="0" smtClean="0"/>
              <a:t>serie.</a:t>
            </a:r>
          </a:p>
          <a:p>
            <a:pPr lvl="2"/>
            <a:r>
              <a:rPr lang="es-ES" dirty="0" smtClean="0"/>
              <a:t>Se colocan a </a:t>
            </a:r>
            <a:r>
              <a:rPr lang="es-ES" dirty="0"/>
              <a:t>la salida del eje del motor, con el objetivo de aumentar el par y </a:t>
            </a:r>
            <a:r>
              <a:rPr lang="es-ES" dirty="0" smtClean="0"/>
              <a:t>disminuir la </a:t>
            </a:r>
            <a:r>
              <a:rPr lang="es-ES" dirty="0"/>
              <a:t>velocidad angular proporcionada por el </a:t>
            </a:r>
            <a:r>
              <a:rPr lang="es-ES" dirty="0" smtClean="0"/>
              <a:t>motor.</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11</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6" name="5 Objeto"/>
          <p:cNvGraphicFramePr>
            <a:graphicFrameLocks noChangeAspect="1"/>
          </p:cNvGraphicFramePr>
          <p:nvPr>
            <p:extLst>
              <p:ext uri="{D42A27DB-BD31-4B8C-83A1-F6EECF244321}">
                <p14:modId xmlns:p14="http://schemas.microsoft.com/office/powerpoint/2010/main" val="2360961487"/>
              </p:ext>
            </p:extLst>
          </p:nvPr>
        </p:nvGraphicFramePr>
        <p:xfrm>
          <a:off x="1043608" y="4077072"/>
          <a:ext cx="4776760" cy="1748780"/>
        </p:xfrm>
        <a:graphic>
          <a:graphicData uri="http://schemas.openxmlformats.org/presentationml/2006/ole">
            <mc:AlternateContent xmlns:mc="http://schemas.openxmlformats.org/markup-compatibility/2006">
              <mc:Choice xmlns:v="urn:schemas-microsoft-com:vml" Requires="v">
                <p:oleObj spid="_x0000_s21512" name="Visio" r:id="rId3" imgW="2806110" imgH="1029778" progId="Visio.Drawing.11">
                  <p:embed/>
                </p:oleObj>
              </mc:Choice>
              <mc:Fallback>
                <p:oleObj name="Visio" r:id="rId3" imgW="2806110" imgH="102977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4077072"/>
                        <a:ext cx="4776760" cy="1748780"/>
                      </a:xfrm>
                      <a:prstGeom prst="rect">
                        <a:avLst/>
                      </a:prstGeom>
                      <a:noFill/>
                    </p:spPr>
                  </p:pic>
                </p:oleObj>
              </mc:Fallback>
            </mc:AlternateContent>
          </a:graphicData>
        </a:graphic>
      </p:graphicFrame>
      <p:pic>
        <p:nvPicPr>
          <p:cNvPr id="7" name="6 Imagen" descr="http://trivox.tripod.com/lego-nxt-motor-internals.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2160" y="3933056"/>
            <a:ext cx="2521191" cy="1296144"/>
          </a:xfrm>
          <a:prstGeom prst="rect">
            <a:avLst/>
          </a:prstGeom>
          <a:noFill/>
          <a:ln>
            <a:noFill/>
          </a:ln>
        </p:spPr>
      </p:pic>
      <p:sp>
        <p:nvSpPr>
          <p:cNvPr id="8" name="7 CuadroTexto"/>
          <p:cNvSpPr txBox="1"/>
          <p:nvPr/>
        </p:nvSpPr>
        <p:spPr>
          <a:xfrm>
            <a:off x="6012160" y="5373216"/>
            <a:ext cx="2952328" cy="923330"/>
          </a:xfrm>
          <a:prstGeom prst="rect">
            <a:avLst/>
          </a:prstGeom>
          <a:noFill/>
        </p:spPr>
        <p:txBody>
          <a:bodyPr wrap="square" rtlCol="0">
            <a:spAutoFit/>
          </a:bodyPr>
          <a:lstStyle/>
          <a:p>
            <a:pPr marL="0" lvl="8"/>
            <a:r>
              <a:rPr lang="es-ES" dirty="0" smtClean="0"/>
              <a:t>Reductora que incorpora el kit </a:t>
            </a:r>
            <a:r>
              <a:rPr lang="es-ES" dirty="0"/>
              <a:t>de Lego </a:t>
            </a:r>
            <a:r>
              <a:rPr lang="es-ES" dirty="0" err="1"/>
              <a:t>Mindstorms</a:t>
            </a:r>
            <a:endParaRPr lang="es-ES" dirty="0"/>
          </a:p>
          <a:p>
            <a:endParaRPr lang="es-ES" dirty="0"/>
          </a:p>
        </p:txBody>
      </p:sp>
    </p:spTree>
    <p:extLst>
      <p:ext uri="{BB962C8B-B14F-4D97-AF65-F5344CB8AC3E}">
        <p14:creationId xmlns:p14="http://schemas.microsoft.com/office/powerpoint/2010/main" val="2260285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Motores de corriente alterna síncrono</a:t>
            </a:r>
          </a:p>
          <a:p>
            <a:pPr lvl="1"/>
            <a:r>
              <a:rPr lang="es-ES" dirty="0" smtClean="0"/>
              <a:t>Esquema básico de un motor de corriente alterna síncrono</a:t>
            </a:r>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12</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 name="6 CuadroTexto"/>
          <p:cNvSpPr txBox="1"/>
          <p:nvPr/>
        </p:nvSpPr>
        <p:spPr>
          <a:xfrm>
            <a:off x="917600" y="2276872"/>
            <a:ext cx="7920880" cy="2308324"/>
          </a:xfrm>
          <a:prstGeom prst="rect">
            <a:avLst/>
          </a:prstGeom>
          <a:noFill/>
        </p:spPr>
        <p:txBody>
          <a:bodyPr wrap="square" rtlCol="0">
            <a:spAutoFit/>
          </a:bodyPr>
          <a:lstStyle/>
          <a:p>
            <a:pPr lvl="8"/>
            <a:r>
              <a:rPr lang="es-ES" b="1" dirty="0" smtClean="0"/>
              <a:t>Rotor</a:t>
            </a:r>
            <a:r>
              <a:rPr lang="es-ES" dirty="0"/>
              <a:t>: es la parte móvil y está formado por imanes permanentes.</a:t>
            </a:r>
          </a:p>
          <a:p>
            <a:pPr lvl="8"/>
            <a:r>
              <a:rPr lang="es-ES" b="1" dirty="0" err="1"/>
              <a:t>Estátor</a:t>
            </a:r>
            <a:r>
              <a:rPr lang="es-ES" dirty="0"/>
              <a:t>: es la parte fija y está formado por tres electroimanes alimentados con un sistema trifásico de tensiones (tensiones </a:t>
            </a:r>
            <a:r>
              <a:rPr lang="es-ES" dirty="0" err="1"/>
              <a:t>senoidales</a:t>
            </a:r>
            <a:r>
              <a:rPr lang="es-ES" dirty="0"/>
              <a:t> desfasadas entre ellas 120 grados eléctricos).</a:t>
            </a:r>
          </a:p>
          <a:p>
            <a:endParaRPr lang="es-ES" dirty="0"/>
          </a:p>
        </p:txBody>
      </p:sp>
      <p:sp>
        <p:nvSpPr>
          <p:cNvPr id="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9" name="8 Objeto"/>
          <p:cNvGraphicFramePr>
            <a:graphicFrameLocks noChangeAspect="1"/>
          </p:cNvGraphicFramePr>
          <p:nvPr>
            <p:extLst>
              <p:ext uri="{D42A27DB-BD31-4B8C-83A1-F6EECF244321}">
                <p14:modId xmlns:p14="http://schemas.microsoft.com/office/powerpoint/2010/main" val="3305637603"/>
              </p:ext>
            </p:extLst>
          </p:nvPr>
        </p:nvGraphicFramePr>
        <p:xfrm>
          <a:off x="323527" y="3431034"/>
          <a:ext cx="6193291" cy="3004666"/>
        </p:xfrm>
        <a:graphic>
          <a:graphicData uri="http://schemas.openxmlformats.org/presentationml/2006/ole">
            <mc:AlternateContent xmlns:mc="http://schemas.openxmlformats.org/markup-compatibility/2006">
              <mc:Choice xmlns:v="urn:schemas-microsoft-com:vml" Requires="v">
                <p:oleObj spid="_x0000_s22537" name="Visio" r:id="rId3" imgW="3845610" imgH="1868697" progId="Visio.Drawing.11">
                  <p:embed/>
                </p:oleObj>
              </mc:Choice>
              <mc:Fallback>
                <p:oleObj name="Visio" r:id="rId3" imgW="3845610" imgH="1868697" progId="Visio.Drawing.11">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7" y="3431034"/>
                        <a:ext cx="6193291" cy="3004666"/>
                      </a:xfrm>
                      <a:prstGeom prst="rect">
                        <a:avLst/>
                      </a:prstGeom>
                      <a:noFill/>
                    </p:spPr>
                  </p:pic>
                </p:oleObj>
              </mc:Fallback>
            </mc:AlternateContent>
          </a:graphicData>
        </a:graphic>
      </p:graphicFrame>
    </p:spTree>
    <p:extLst>
      <p:ext uri="{BB962C8B-B14F-4D97-AF65-F5344CB8AC3E}">
        <p14:creationId xmlns:p14="http://schemas.microsoft.com/office/powerpoint/2010/main" val="2671606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a:t>Motores de corriente alterna síncrono</a:t>
            </a:r>
          </a:p>
          <a:p>
            <a:pPr lvl="1"/>
            <a:r>
              <a:rPr lang="es-ES" dirty="0" smtClean="0"/>
              <a:t>Principio de funcionamiento</a:t>
            </a:r>
          </a:p>
          <a:p>
            <a:pPr lvl="3"/>
            <a:r>
              <a:rPr lang="es-ES" dirty="0" smtClean="0"/>
              <a:t>Cada </a:t>
            </a:r>
            <a:r>
              <a:rPr lang="es-ES" dirty="0"/>
              <a:t>uno </a:t>
            </a:r>
            <a:r>
              <a:rPr lang="es-ES" dirty="0" smtClean="0"/>
              <a:t>de los </a:t>
            </a:r>
            <a:r>
              <a:rPr lang="es-ES" dirty="0"/>
              <a:t>tres electroimanes del </a:t>
            </a:r>
            <a:r>
              <a:rPr lang="es-ES" dirty="0" err="1"/>
              <a:t>estátor</a:t>
            </a:r>
            <a:r>
              <a:rPr lang="es-ES" dirty="0"/>
              <a:t> </a:t>
            </a:r>
            <a:r>
              <a:rPr lang="es-ES" dirty="0" smtClean="0"/>
              <a:t>se </a:t>
            </a:r>
            <a:r>
              <a:rPr lang="es-ES" dirty="0"/>
              <a:t>alimenta con una tensión </a:t>
            </a:r>
            <a:r>
              <a:rPr lang="es-ES" dirty="0" err="1" smtClean="0"/>
              <a:t>senoidal</a:t>
            </a:r>
            <a:r>
              <a:rPr lang="es-ES" dirty="0" smtClean="0"/>
              <a:t> desfasada </a:t>
            </a:r>
            <a:r>
              <a:rPr lang="es-ES" dirty="0"/>
              <a:t>120 grados con respecto a las otras </a:t>
            </a:r>
            <a:r>
              <a:rPr lang="es-ES" dirty="0" smtClean="0"/>
              <a:t>dos; esto </a:t>
            </a:r>
            <a:r>
              <a:rPr lang="es-ES" dirty="0"/>
              <a:t>crea en el </a:t>
            </a:r>
            <a:r>
              <a:rPr lang="es-ES" dirty="0" err="1" smtClean="0"/>
              <a:t>estátor</a:t>
            </a:r>
            <a:r>
              <a:rPr lang="es-ES" dirty="0" smtClean="0"/>
              <a:t> un </a:t>
            </a:r>
            <a:r>
              <a:rPr lang="es-ES" dirty="0"/>
              <a:t>campo magnético que gira a la misma frecuencia de las tensiones </a:t>
            </a:r>
            <a:r>
              <a:rPr lang="es-ES" dirty="0" err="1" smtClean="0"/>
              <a:t>senoidales</a:t>
            </a:r>
            <a:r>
              <a:rPr lang="es-ES" dirty="0" smtClean="0"/>
              <a:t> aplicadas</a:t>
            </a:r>
            <a:r>
              <a:rPr lang="es-ES" dirty="0"/>
              <a:t>; y, consecuentemente, el rotor (imán permanente) </a:t>
            </a:r>
            <a:r>
              <a:rPr lang="es-ES" dirty="0" smtClean="0"/>
              <a:t>gira siguiendo exactamente </a:t>
            </a:r>
            <a:r>
              <a:rPr lang="es-ES" dirty="0"/>
              <a:t>el campo magnético creado en el </a:t>
            </a:r>
            <a:r>
              <a:rPr lang="es-ES" dirty="0" err="1" smtClean="0"/>
              <a:t>estátor</a:t>
            </a:r>
            <a:r>
              <a:rPr lang="es-ES" dirty="0" smtClean="0"/>
              <a:t>. La </a:t>
            </a:r>
            <a:r>
              <a:rPr lang="es-ES" dirty="0"/>
              <a:t>velocidad de giro de estos motores depende únicamente de la </a:t>
            </a:r>
            <a:r>
              <a:rPr lang="es-ES" dirty="0" smtClean="0"/>
              <a:t>frecuencia de </a:t>
            </a:r>
            <a:r>
              <a:rPr lang="es-ES" dirty="0"/>
              <a:t>las tensiones que alimentan las fases del </a:t>
            </a:r>
            <a:r>
              <a:rPr lang="es-ES" dirty="0" err="1"/>
              <a:t>estátor</a:t>
            </a:r>
            <a:r>
              <a:rPr lang="es-ES" dirty="0"/>
              <a:t>.</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13</a:t>
            </a:fld>
            <a:endParaRPr lang="es-ES" dirty="0"/>
          </a:p>
        </p:txBody>
      </p:sp>
      <p:pic>
        <p:nvPicPr>
          <p:cNvPr id="5" name="4 Imagen" descr="Corriente Trifásica Senoidal"/>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32899" y="4437112"/>
            <a:ext cx="4280629" cy="1699379"/>
          </a:xfrm>
          <a:prstGeom prst="rect">
            <a:avLst/>
          </a:prstGeom>
          <a:noFill/>
          <a:ln>
            <a:noFill/>
          </a:ln>
        </p:spPr>
      </p:pic>
    </p:spTree>
    <p:extLst>
      <p:ext uri="{BB962C8B-B14F-4D97-AF65-F5344CB8AC3E}">
        <p14:creationId xmlns:p14="http://schemas.microsoft.com/office/powerpoint/2010/main" val="1450548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a:t>Motores de corriente alterna síncrono</a:t>
            </a:r>
          </a:p>
          <a:p>
            <a:pPr lvl="1"/>
            <a:r>
              <a:rPr lang="es-ES" dirty="0"/>
              <a:t>F</a:t>
            </a:r>
            <a:r>
              <a:rPr lang="es-ES" dirty="0" smtClean="0"/>
              <a:t>actores </a:t>
            </a:r>
            <a:r>
              <a:rPr lang="es-ES" dirty="0"/>
              <a:t>fundamentales que han hecho que este motor </a:t>
            </a:r>
            <a:r>
              <a:rPr lang="es-ES" dirty="0" smtClean="0"/>
              <a:t>se utilice </a:t>
            </a:r>
            <a:r>
              <a:rPr lang="es-ES" dirty="0"/>
              <a:t>más en robótica industrial que el motor de corriente </a:t>
            </a:r>
            <a:r>
              <a:rPr lang="es-ES" dirty="0" smtClean="0"/>
              <a:t>continua</a:t>
            </a:r>
          </a:p>
          <a:p>
            <a:pPr lvl="2"/>
            <a:r>
              <a:rPr lang="es-ES_tradnl" dirty="0"/>
              <a:t>No necesita escobillas, y por lo tanto requiere de un menor mantenimiento. Además, evita el riesgo de explosiones en ambientes inflamables al no existir las chispas producidas en las escobillas, como ocurre con los motores de corriente continua.</a:t>
            </a:r>
            <a:endParaRPr lang="es-ES" dirty="0"/>
          </a:p>
          <a:p>
            <a:pPr lvl="2"/>
            <a:r>
              <a:rPr lang="es-ES_tradnl" dirty="0"/>
              <a:t>Permite una gran capacidad de evacuación del calor al estar los devanados del estator en la carcasa del motor.</a:t>
            </a:r>
            <a:endParaRPr lang="es-ES" dirty="0"/>
          </a:p>
          <a:p>
            <a:pPr lvl="2"/>
            <a:r>
              <a:rPr lang="es-ES_tradnl" dirty="0"/>
              <a:t>Desarrolla más potencia que el motor de corriente continua.</a:t>
            </a:r>
            <a:endParaRPr lang="es-ES" dirty="0"/>
          </a:p>
          <a:p>
            <a:pPr lvl="2"/>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14</a:t>
            </a:fld>
            <a:endParaRPr lang="es-ES" dirty="0"/>
          </a:p>
        </p:txBody>
      </p:sp>
    </p:spTree>
    <p:extLst>
      <p:ext uri="{BB962C8B-B14F-4D97-AF65-F5344CB8AC3E}">
        <p14:creationId xmlns:p14="http://schemas.microsoft.com/office/powerpoint/2010/main" val="1509097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Motores paso a paso</a:t>
            </a:r>
          </a:p>
          <a:p>
            <a:pPr lvl="1"/>
            <a:r>
              <a:rPr lang="es-ES" dirty="0"/>
              <a:t>E</a:t>
            </a:r>
            <a:r>
              <a:rPr lang="es-ES" dirty="0" smtClean="0"/>
              <a:t>l </a:t>
            </a:r>
            <a:r>
              <a:rPr lang="es-ES" dirty="0"/>
              <a:t>más utilizado en </a:t>
            </a:r>
            <a:r>
              <a:rPr lang="es-ES" dirty="0" smtClean="0"/>
              <a:t>robótica es </a:t>
            </a:r>
            <a:r>
              <a:rPr lang="es-ES" dirty="0"/>
              <a:t>el de imanes permanentes. Este tipo de motor paso a paso está constituido por </a:t>
            </a:r>
            <a:r>
              <a:rPr lang="es-ES" dirty="0" smtClean="0"/>
              <a:t>un rotor </a:t>
            </a:r>
            <a:r>
              <a:rPr lang="es-ES" dirty="0"/>
              <a:t>de imanes permanentes y un </a:t>
            </a:r>
            <a:r>
              <a:rPr lang="es-ES" dirty="0" err="1"/>
              <a:t>estátor</a:t>
            </a:r>
            <a:r>
              <a:rPr lang="es-ES" dirty="0"/>
              <a:t> formado por varios electroimanes. </a:t>
            </a:r>
            <a:r>
              <a:rPr lang="es-ES" dirty="0" smtClean="0"/>
              <a:t>Cada uno </a:t>
            </a:r>
            <a:r>
              <a:rPr lang="es-ES" dirty="0"/>
              <a:t>de estos electroimanes será una fase del </a:t>
            </a:r>
            <a:r>
              <a:rPr lang="es-ES" dirty="0" smtClean="0"/>
              <a:t>motor.</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15</a:t>
            </a:fld>
            <a:endParaRPr lang="es-ES" dirty="0"/>
          </a:p>
        </p:txBody>
      </p:sp>
      <p:pic>
        <p:nvPicPr>
          <p:cNvPr id="5" name="4 Imagen" descr="MOTOR PASO A PASO UNIPOOLAR 2 FASES TIPO 1. Clic para amplia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3861048"/>
            <a:ext cx="2682215" cy="2011923"/>
          </a:xfrm>
          <a:prstGeom prst="rect">
            <a:avLst/>
          </a:prstGeom>
          <a:noFill/>
          <a:ln>
            <a:noFill/>
          </a:ln>
        </p:spPr>
      </p:pic>
    </p:spTree>
    <p:extLst>
      <p:ext uri="{BB962C8B-B14F-4D97-AF65-F5344CB8AC3E}">
        <p14:creationId xmlns:p14="http://schemas.microsoft.com/office/powerpoint/2010/main" val="3264962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Motores paso a paso</a:t>
            </a:r>
          </a:p>
          <a:p>
            <a:pPr lvl="1"/>
            <a:r>
              <a:rPr lang="es-ES" dirty="0" smtClean="0"/>
              <a:t>Principio de funcionamiento</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16</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6" name="5 Objeto"/>
          <p:cNvGraphicFramePr>
            <a:graphicFrameLocks noChangeAspect="1"/>
          </p:cNvGraphicFramePr>
          <p:nvPr>
            <p:extLst>
              <p:ext uri="{D42A27DB-BD31-4B8C-83A1-F6EECF244321}">
                <p14:modId xmlns:p14="http://schemas.microsoft.com/office/powerpoint/2010/main" val="3799030141"/>
              </p:ext>
            </p:extLst>
          </p:nvPr>
        </p:nvGraphicFramePr>
        <p:xfrm>
          <a:off x="467544" y="1916832"/>
          <a:ext cx="8631630" cy="4411071"/>
        </p:xfrm>
        <a:graphic>
          <a:graphicData uri="http://schemas.openxmlformats.org/presentationml/2006/ole">
            <mc:AlternateContent xmlns:mc="http://schemas.openxmlformats.org/markup-compatibility/2006">
              <mc:Choice xmlns:v="urn:schemas-microsoft-com:vml" Requires="v">
                <p:oleObj spid="_x0000_s23560" name="Visio" r:id="rId3" imgW="6801030" imgH="3471054" progId="Visio.Drawing.11">
                  <p:embed/>
                </p:oleObj>
              </mc:Choice>
              <mc:Fallback>
                <p:oleObj name="Visio" r:id="rId3" imgW="6801030" imgH="3471054"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1916832"/>
                        <a:ext cx="8631630" cy="4411071"/>
                      </a:xfrm>
                      <a:prstGeom prst="rect">
                        <a:avLst/>
                      </a:prstGeom>
                      <a:noFill/>
                    </p:spPr>
                  </p:pic>
                </p:oleObj>
              </mc:Fallback>
            </mc:AlternateContent>
          </a:graphicData>
        </a:graphic>
      </p:graphicFrame>
    </p:spTree>
    <p:extLst>
      <p:ext uri="{BB962C8B-B14F-4D97-AF65-F5344CB8AC3E}">
        <p14:creationId xmlns:p14="http://schemas.microsoft.com/office/powerpoint/2010/main" val="2778900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Actuadores neumáticos</a:t>
            </a:r>
          </a:p>
          <a:p>
            <a:pPr lvl="1"/>
            <a:r>
              <a:rPr lang="es-ES" dirty="0"/>
              <a:t>La energía que utilizan estos actuadores es aire a presión. Precisamente </a:t>
            </a:r>
            <a:r>
              <a:rPr lang="es-ES" dirty="0" smtClean="0"/>
              <a:t>esta es </a:t>
            </a:r>
            <a:r>
              <a:rPr lang="es-ES" dirty="0"/>
              <a:t>la causa por lo que no pueden conseguir una buena precisión de posición, </a:t>
            </a:r>
            <a:r>
              <a:rPr lang="es-ES" dirty="0" smtClean="0"/>
              <a:t>debido a </a:t>
            </a:r>
            <a:r>
              <a:rPr lang="es-ES" dirty="0"/>
              <a:t>la compresibilidad del aire</a:t>
            </a:r>
            <a:r>
              <a:rPr lang="es-ES" dirty="0" smtClean="0"/>
              <a:t>.</a:t>
            </a:r>
          </a:p>
          <a:p>
            <a:pPr lvl="1"/>
            <a:r>
              <a:rPr lang="es-ES" dirty="0" smtClean="0"/>
              <a:t>Tipos: </a:t>
            </a:r>
          </a:p>
          <a:p>
            <a:pPr lvl="2"/>
            <a:r>
              <a:rPr lang="es-ES" dirty="0" smtClean="0"/>
              <a:t>Cilindros neumáticos</a:t>
            </a:r>
          </a:p>
          <a:p>
            <a:pPr lvl="2"/>
            <a:r>
              <a:rPr lang="es-ES" dirty="0" smtClean="0"/>
              <a:t>Motores neumáticos</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17</a:t>
            </a:fld>
            <a:endParaRPr lang="es-ES" dirty="0"/>
          </a:p>
        </p:txBody>
      </p:sp>
    </p:spTree>
    <p:extLst>
      <p:ext uri="{BB962C8B-B14F-4D97-AF65-F5344CB8AC3E}">
        <p14:creationId xmlns:p14="http://schemas.microsoft.com/office/powerpoint/2010/main" val="4012444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Cilindros neumáticos</a:t>
            </a:r>
          </a:p>
          <a:p>
            <a:pPr lvl="1"/>
            <a:r>
              <a:rPr lang="es-ES" dirty="0"/>
              <a:t>En estos actuadores un émbolo se mueve dentro de un cilindro debido a </a:t>
            </a:r>
            <a:r>
              <a:rPr lang="es-ES" dirty="0" smtClean="0"/>
              <a:t>la diferencia </a:t>
            </a:r>
            <a:r>
              <a:rPr lang="es-ES" dirty="0"/>
              <a:t>de presiones que existe a ambos lados del </a:t>
            </a:r>
            <a:r>
              <a:rPr lang="es-ES" dirty="0" smtClean="0"/>
              <a:t>émbolo. Este tipo de </a:t>
            </a:r>
            <a:r>
              <a:rPr lang="es-ES" dirty="0"/>
              <a:t>actuadores generan un movimiento </a:t>
            </a:r>
            <a:r>
              <a:rPr lang="es-ES" dirty="0" smtClean="0"/>
              <a:t>lineal.</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18</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6" name="5 Objeto"/>
          <p:cNvGraphicFramePr>
            <a:graphicFrameLocks noChangeAspect="1"/>
          </p:cNvGraphicFramePr>
          <p:nvPr>
            <p:extLst>
              <p:ext uri="{D42A27DB-BD31-4B8C-83A1-F6EECF244321}">
                <p14:modId xmlns:p14="http://schemas.microsoft.com/office/powerpoint/2010/main" val="3842633368"/>
              </p:ext>
            </p:extLst>
          </p:nvPr>
        </p:nvGraphicFramePr>
        <p:xfrm>
          <a:off x="1043608" y="3501008"/>
          <a:ext cx="8034664" cy="2432670"/>
        </p:xfrm>
        <a:graphic>
          <a:graphicData uri="http://schemas.openxmlformats.org/presentationml/2006/ole">
            <mc:AlternateContent xmlns:mc="http://schemas.openxmlformats.org/markup-compatibility/2006">
              <mc:Choice xmlns:v="urn:schemas-microsoft-com:vml" Requires="v">
                <p:oleObj spid="_x0000_s24583" name="Visio" r:id="rId3" imgW="4466610" imgH="1351382" progId="Visio.Drawing.11">
                  <p:embed/>
                </p:oleObj>
              </mc:Choice>
              <mc:Fallback>
                <p:oleObj name="Visio" r:id="rId3" imgW="4466610" imgH="1351382"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3501008"/>
                        <a:ext cx="8034664" cy="2432670"/>
                      </a:xfrm>
                      <a:prstGeom prst="rect">
                        <a:avLst/>
                      </a:prstGeom>
                      <a:noFill/>
                    </p:spPr>
                  </p:pic>
                </p:oleObj>
              </mc:Fallback>
            </mc:AlternateContent>
          </a:graphicData>
        </a:graphic>
      </p:graphicFrame>
    </p:spTree>
    <p:extLst>
      <p:ext uri="{BB962C8B-B14F-4D97-AF65-F5344CB8AC3E}">
        <p14:creationId xmlns:p14="http://schemas.microsoft.com/office/powerpoint/2010/main" val="4037013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Cilindros neumáticos</a:t>
            </a:r>
          </a:p>
          <a:p>
            <a:pPr lvl="1"/>
            <a:r>
              <a:rPr lang="es-ES" dirty="0" smtClean="0"/>
              <a:t>Tipos:</a:t>
            </a:r>
          </a:p>
          <a:p>
            <a:pPr lvl="3"/>
            <a:r>
              <a:rPr lang="es-ES" dirty="0" smtClean="0"/>
              <a:t>Simple efecto</a:t>
            </a:r>
          </a:p>
          <a:p>
            <a:pPr lvl="3"/>
            <a:r>
              <a:rPr lang="es-ES" dirty="0" smtClean="0"/>
              <a:t>Doble efecto</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19</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8" name="7 Objeto"/>
          <p:cNvGraphicFramePr>
            <a:graphicFrameLocks noChangeAspect="1"/>
          </p:cNvGraphicFramePr>
          <p:nvPr>
            <p:extLst>
              <p:ext uri="{D42A27DB-BD31-4B8C-83A1-F6EECF244321}">
                <p14:modId xmlns:p14="http://schemas.microsoft.com/office/powerpoint/2010/main" val="4023494875"/>
              </p:ext>
            </p:extLst>
          </p:nvPr>
        </p:nvGraphicFramePr>
        <p:xfrm>
          <a:off x="467545" y="2620825"/>
          <a:ext cx="8674720" cy="3976527"/>
        </p:xfrm>
        <a:graphic>
          <a:graphicData uri="http://schemas.openxmlformats.org/presentationml/2006/ole">
            <mc:AlternateContent xmlns:mc="http://schemas.openxmlformats.org/markup-compatibility/2006">
              <mc:Choice xmlns:v="urn:schemas-microsoft-com:vml" Requires="v">
                <p:oleObj spid="_x0000_s25607" name="Visio" r:id="rId3" imgW="6088500" imgH="2787141" progId="Visio.Drawing.11">
                  <p:embed/>
                </p:oleObj>
              </mc:Choice>
              <mc:Fallback>
                <p:oleObj name="Visio" r:id="rId3" imgW="6088500" imgH="2787141"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5" y="2620825"/>
                        <a:ext cx="8674720" cy="3976527"/>
                      </a:xfrm>
                      <a:prstGeom prst="rect">
                        <a:avLst/>
                      </a:prstGeom>
                      <a:noFill/>
                    </p:spPr>
                  </p:pic>
                </p:oleObj>
              </mc:Fallback>
            </mc:AlternateContent>
          </a:graphicData>
        </a:graphic>
      </p:graphicFrame>
    </p:spTree>
    <p:extLst>
      <p:ext uri="{BB962C8B-B14F-4D97-AF65-F5344CB8AC3E}">
        <p14:creationId xmlns:p14="http://schemas.microsoft.com/office/powerpoint/2010/main" val="57753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Definición de </a:t>
            </a:r>
            <a:r>
              <a:rPr lang="es-ES" dirty="0" smtClean="0"/>
              <a:t>actuador</a:t>
            </a:r>
            <a:endParaRPr lang="es-ES" dirty="0"/>
          </a:p>
        </p:txBody>
      </p:sp>
      <p:sp>
        <p:nvSpPr>
          <p:cNvPr id="3" name="Marcador de contenido 2"/>
          <p:cNvSpPr>
            <a:spLocks noGrp="1"/>
          </p:cNvSpPr>
          <p:nvPr>
            <p:ph idx="1"/>
          </p:nvPr>
        </p:nvSpPr>
        <p:spPr/>
        <p:txBody>
          <a:bodyPr/>
          <a:lstStyle/>
          <a:p>
            <a:r>
              <a:rPr lang="es-ES" dirty="0" smtClean="0"/>
              <a:t>Definición:</a:t>
            </a:r>
          </a:p>
          <a:p>
            <a:pPr lvl="1"/>
            <a:r>
              <a:rPr lang="es-ES" dirty="0"/>
              <a:t>D</a:t>
            </a:r>
            <a:r>
              <a:rPr lang="es-ES" dirty="0" smtClean="0"/>
              <a:t>ispositivo </a:t>
            </a:r>
            <a:r>
              <a:rPr lang="es-ES" dirty="0"/>
              <a:t>que transforma una </a:t>
            </a:r>
            <a:r>
              <a:rPr lang="es-ES" dirty="0" smtClean="0"/>
              <a:t>energía, normalmente </a:t>
            </a:r>
            <a:r>
              <a:rPr lang="es-ES" dirty="0"/>
              <a:t>eléctrica, neumática o hidráulica, en un movimiento lineal o </a:t>
            </a:r>
            <a:r>
              <a:rPr lang="es-ES" dirty="0" smtClean="0"/>
              <a:t>angular.</a:t>
            </a:r>
          </a:p>
          <a:p>
            <a:pPr lvl="1"/>
            <a:r>
              <a:rPr lang="es-ES" dirty="0"/>
              <a:t>Los actuadores son los encargados de trasladar el robot, en el caso de </a:t>
            </a:r>
            <a:r>
              <a:rPr lang="es-ES" dirty="0" smtClean="0"/>
              <a:t>robots móviles</a:t>
            </a:r>
            <a:r>
              <a:rPr lang="es-ES" dirty="0"/>
              <a:t>, o de mover cada uno de sus eslabones, en el caso de robots </a:t>
            </a:r>
            <a:r>
              <a:rPr lang="es-ES" dirty="0" smtClean="0"/>
              <a:t>manipuladores.</a:t>
            </a:r>
            <a:endParaRPr lang="es-ES" dirty="0" smtClean="0"/>
          </a:p>
        </p:txBody>
      </p:sp>
      <p:sp>
        <p:nvSpPr>
          <p:cNvPr id="4" name="Marcador de número de diapositiva 3"/>
          <p:cNvSpPr>
            <a:spLocks noGrp="1"/>
          </p:cNvSpPr>
          <p:nvPr>
            <p:ph type="sldNum" sz="quarter" idx="10"/>
          </p:nvPr>
        </p:nvSpPr>
        <p:spPr/>
        <p:txBody>
          <a:bodyPr/>
          <a:lstStyle/>
          <a:p>
            <a:fld id="{19D5C8CD-2A16-4F3A-8FFF-938E96A81D9B}" type="slidenum">
              <a:rPr lang="es-ES" smtClean="0"/>
              <a:pPr/>
              <a:t>2</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39199224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Motores neumáticos</a:t>
            </a:r>
          </a:p>
          <a:p>
            <a:pPr lvl="1"/>
            <a:r>
              <a:rPr lang="es-ES" dirty="0"/>
              <a:t>L</a:t>
            </a:r>
            <a:r>
              <a:rPr lang="es-ES" dirty="0" smtClean="0"/>
              <a:t>a </a:t>
            </a:r>
            <a:r>
              <a:rPr lang="es-ES" dirty="0"/>
              <a:t>energía del aire a presión genera un </a:t>
            </a:r>
            <a:r>
              <a:rPr lang="es-ES" dirty="0" smtClean="0"/>
              <a:t>movimiento de </a:t>
            </a:r>
            <a:r>
              <a:rPr lang="es-ES" dirty="0"/>
              <a:t>rotación de un </a:t>
            </a:r>
            <a:r>
              <a:rPr lang="es-ES" dirty="0" smtClean="0"/>
              <a:t>eje.</a:t>
            </a:r>
          </a:p>
          <a:p>
            <a:pPr lvl="1"/>
            <a:r>
              <a:rPr lang="es-ES" dirty="0" smtClean="0"/>
              <a:t>Tipos:</a:t>
            </a:r>
          </a:p>
          <a:p>
            <a:pPr lvl="2"/>
            <a:r>
              <a:rPr lang="es-ES" dirty="0" smtClean="0"/>
              <a:t>De aletas</a:t>
            </a:r>
          </a:p>
          <a:p>
            <a:pPr lvl="2"/>
            <a:r>
              <a:rPr lang="es-ES" dirty="0" smtClean="0"/>
              <a:t>De Pistones axiales</a:t>
            </a:r>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20</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9" name="Picture 2" descr="http://4.bp.blogspot.com/_qjfmaGawmmQ/TIIerljR-jI/AAAAAAAAAC4/ZfsFskQQRb4/s1600/Motor+Aletas+2.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850" y="4221088"/>
            <a:ext cx="1681654" cy="1849906"/>
          </a:xfrm>
          <a:prstGeom prst="rect">
            <a:avLst/>
          </a:prstGeom>
          <a:noFill/>
          <a:extLst/>
        </p:spPr>
      </p:pic>
      <p:pic>
        <p:nvPicPr>
          <p:cNvPr id="10" name="9 Imagen" descr="http://areamecanica.files.wordpress.com/2012/04/bomba-hidraulica-a10vso-0002.jpg?w=300&amp;h=14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12356" y="3524601"/>
            <a:ext cx="2117725" cy="1028700"/>
          </a:xfrm>
          <a:prstGeom prst="rect">
            <a:avLst/>
          </a:prstGeom>
          <a:noFill/>
          <a:ln>
            <a:noFill/>
          </a:ln>
        </p:spPr>
      </p:pic>
      <p:pic>
        <p:nvPicPr>
          <p:cNvPr id="11" name="10 Imagen" descr="http://www.atlascopco.com.ar/Images/LZL_ac0036801_456.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19872" y="4077072"/>
            <a:ext cx="1874437" cy="1632059"/>
          </a:xfrm>
          <a:prstGeom prst="rect">
            <a:avLst/>
          </a:prstGeom>
          <a:noFill/>
          <a:ln>
            <a:noFill/>
          </a:ln>
        </p:spPr>
      </p:pic>
      <p:pic>
        <p:nvPicPr>
          <p:cNvPr id="12" name="11 Imagen" descr="http://img.directindustry.es/images_di/photo-g/motor-hidraulico-piston-axial-113621-3969193.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44208" y="4653136"/>
            <a:ext cx="2048510" cy="1290320"/>
          </a:xfrm>
          <a:prstGeom prst="rect">
            <a:avLst/>
          </a:prstGeom>
          <a:noFill/>
          <a:ln>
            <a:noFill/>
          </a:ln>
        </p:spPr>
      </p:pic>
      <p:sp>
        <p:nvSpPr>
          <p:cNvPr id="6" name="5 CuadroTexto"/>
          <p:cNvSpPr txBox="1"/>
          <p:nvPr/>
        </p:nvSpPr>
        <p:spPr>
          <a:xfrm>
            <a:off x="2879812" y="3851756"/>
            <a:ext cx="1080120" cy="369332"/>
          </a:xfrm>
          <a:prstGeom prst="rect">
            <a:avLst/>
          </a:prstGeom>
          <a:noFill/>
        </p:spPr>
        <p:txBody>
          <a:bodyPr wrap="square" rtlCol="0">
            <a:spAutoFit/>
          </a:bodyPr>
          <a:lstStyle/>
          <a:p>
            <a:r>
              <a:rPr lang="es-ES" dirty="0" smtClean="0"/>
              <a:t>ALETAS</a:t>
            </a:r>
            <a:endParaRPr lang="es-ES" dirty="0"/>
          </a:p>
        </p:txBody>
      </p:sp>
      <p:sp>
        <p:nvSpPr>
          <p:cNvPr id="13" name="12 CuadroTexto"/>
          <p:cNvSpPr txBox="1"/>
          <p:nvPr/>
        </p:nvSpPr>
        <p:spPr>
          <a:xfrm>
            <a:off x="6399110" y="2996952"/>
            <a:ext cx="1917306" cy="369332"/>
          </a:xfrm>
          <a:prstGeom prst="rect">
            <a:avLst/>
          </a:prstGeom>
          <a:noFill/>
        </p:spPr>
        <p:txBody>
          <a:bodyPr wrap="square" rtlCol="0">
            <a:spAutoFit/>
          </a:bodyPr>
          <a:lstStyle/>
          <a:p>
            <a:r>
              <a:rPr lang="es-ES" dirty="0" smtClean="0"/>
              <a:t>PISTONES AXIALES</a:t>
            </a:r>
            <a:endParaRPr lang="es-ES" dirty="0"/>
          </a:p>
        </p:txBody>
      </p:sp>
    </p:spTree>
    <p:extLst>
      <p:ext uri="{BB962C8B-B14F-4D97-AF65-F5344CB8AC3E}">
        <p14:creationId xmlns:p14="http://schemas.microsoft.com/office/powerpoint/2010/main" val="4032004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Actuadores hidráulicos</a:t>
            </a:r>
          </a:p>
          <a:p>
            <a:pPr lvl="1"/>
            <a:r>
              <a:rPr lang="es-ES" dirty="0" smtClean="0"/>
              <a:t>Mismo principio de funcionamiento que los actuadores neumáticos. </a:t>
            </a:r>
            <a:r>
              <a:rPr lang="es-ES" dirty="0"/>
              <a:t>La </a:t>
            </a:r>
            <a:r>
              <a:rPr lang="es-ES" dirty="0" smtClean="0"/>
              <a:t>única diferencia </a:t>
            </a:r>
            <a:r>
              <a:rPr lang="es-ES" dirty="0"/>
              <a:t>es que en este caso el fluido a presión que se utiliza es aceite </a:t>
            </a:r>
            <a:r>
              <a:rPr lang="es-ES" dirty="0" smtClean="0"/>
              <a:t>mineral.</a:t>
            </a:r>
          </a:p>
          <a:p>
            <a:pPr lvl="1"/>
            <a:r>
              <a:rPr lang="es-ES" dirty="0" smtClean="0"/>
              <a:t>Ventajas</a:t>
            </a:r>
          </a:p>
          <a:p>
            <a:pPr lvl="2"/>
            <a:r>
              <a:rPr lang="es-ES" dirty="0" smtClean="0"/>
              <a:t>Se </a:t>
            </a:r>
            <a:r>
              <a:rPr lang="es-ES" dirty="0"/>
              <a:t>pueden ejercer elevadas fuerzas y </a:t>
            </a:r>
            <a:r>
              <a:rPr lang="es-ES" dirty="0" smtClean="0"/>
              <a:t>pares.</a:t>
            </a:r>
          </a:p>
          <a:p>
            <a:pPr lvl="2"/>
            <a:r>
              <a:rPr lang="es-ES" dirty="0"/>
              <a:t>S</a:t>
            </a:r>
            <a:r>
              <a:rPr lang="es-ES" dirty="0" smtClean="0"/>
              <a:t>e </a:t>
            </a:r>
            <a:r>
              <a:rPr lang="es-ES" dirty="0"/>
              <a:t>puede obtener mayor precisión </a:t>
            </a:r>
            <a:r>
              <a:rPr lang="es-ES" dirty="0" smtClean="0"/>
              <a:t>al realizar </a:t>
            </a:r>
            <a:r>
              <a:rPr lang="es-ES" dirty="0"/>
              <a:t>un control de </a:t>
            </a:r>
            <a:r>
              <a:rPr lang="es-ES" dirty="0" smtClean="0"/>
              <a:t>posición.</a:t>
            </a:r>
          </a:p>
          <a:p>
            <a:pPr lvl="1"/>
            <a:r>
              <a:rPr lang="es-ES" dirty="0" smtClean="0"/>
              <a:t>Desventajas</a:t>
            </a:r>
          </a:p>
          <a:p>
            <a:pPr lvl="2"/>
            <a:r>
              <a:rPr lang="es-ES" dirty="0" smtClean="0"/>
              <a:t>Instalación más complicada.</a:t>
            </a:r>
          </a:p>
          <a:p>
            <a:pPr lvl="2"/>
            <a:r>
              <a:rPr lang="es-ES" dirty="0" smtClean="0"/>
              <a:t>Fugas debido a las elevadas presiones de trabajo.</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4" name="3 Marcador de número de diapositiva"/>
          <p:cNvSpPr>
            <a:spLocks noGrp="1"/>
          </p:cNvSpPr>
          <p:nvPr>
            <p:ph type="sldNum" sz="quarter" idx="10"/>
          </p:nvPr>
        </p:nvSpPr>
        <p:spPr>
          <a:xfrm>
            <a:off x="8316416" y="5895560"/>
            <a:ext cx="810080" cy="365125"/>
          </a:xfrm>
        </p:spPr>
        <p:txBody>
          <a:bodyPr/>
          <a:lstStyle/>
          <a:p>
            <a:fld id="{19D5C8CD-2A16-4F3A-8FFF-938E96A81D9B}" type="slidenum">
              <a:rPr lang="es-ES" smtClean="0"/>
              <a:pPr/>
              <a:t>21</a:t>
            </a:fld>
            <a:endParaRPr lang="es-ES" dirty="0"/>
          </a:p>
        </p:txBody>
      </p:sp>
    </p:spTree>
    <p:extLst>
      <p:ext uri="{BB962C8B-B14F-4D97-AF65-F5344CB8AC3E}">
        <p14:creationId xmlns:p14="http://schemas.microsoft.com/office/powerpoint/2010/main" val="2577626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Características que definen a un actuador</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3</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 name="6 Marcador de contenido"/>
          <p:cNvSpPr>
            <a:spLocks noGrp="1"/>
          </p:cNvSpPr>
          <p:nvPr>
            <p:ph idx="1"/>
          </p:nvPr>
        </p:nvSpPr>
        <p:spPr/>
        <p:txBody>
          <a:bodyPr/>
          <a:lstStyle/>
          <a:p>
            <a:r>
              <a:rPr lang="es-ES" b="1" dirty="0"/>
              <a:t>Potencia</a:t>
            </a:r>
            <a:r>
              <a:rPr lang="es-ES" dirty="0"/>
              <a:t>: es la capacidad que tiene un actuador para mover las partes </a:t>
            </a:r>
            <a:r>
              <a:rPr lang="es-ES" dirty="0" smtClean="0"/>
              <a:t>o miembros </a:t>
            </a:r>
            <a:r>
              <a:rPr lang="es-ES" dirty="0"/>
              <a:t>de un robot a una determinada velocidad o aceleración</a:t>
            </a:r>
            <a:r>
              <a:rPr lang="es-ES" dirty="0" smtClean="0"/>
              <a:t>.</a:t>
            </a:r>
          </a:p>
          <a:p>
            <a:pPr lvl="0"/>
            <a:r>
              <a:rPr lang="es-ES_tradnl" b="1" dirty="0"/>
              <a:t>Peso y volumen</a:t>
            </a:r>
            <a:r>
              <a:rPr lang="es-ES_tradnl" dirty="0"/>
              <a:t>: estas características son muy importantes en un actuador, ya que condicionan también el peso y el volumen del robot. Además, siempre se tratará de que la relación entre la potencia y el peso/volumen del actuador sea lo mayor posible. </a:t>
            </a:r>
            <a:endParaRPr lang="es-ES" dirty="0"/>
          </a:p>
          <a:p>
            <a:endParaRPr lang="es-ES" dirty="0"/>
          </a:p>
        </p:txBody>
      </p:sp>
    </p:spTree>
    <p:extLst>
      <p:ext uri="{BB962C8B-B14F-4D97-AF65-F5344CB8AC3E}">
        <p14:creationId xmlns:p14="http://schemas.microsoft.com/office/powerpoint/2010/main" val="3707204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Características que definen a un actuador</a:t>
            </a:r>
          </a:p>
        </p:txBody>
      </p:sp>
      <p:sp>
        <p:nvSpPr>
          <p:cNvPr id="3" name="2 Marcador de contenido"/>
          <p:cNvSpPr>
            <a:spLocks noGrp="1"/>
          </p:cNvSpPr>
          <p:nvPr>
            <p:ph idx="1"/>
          </p:nvPr>
        </p:nvSpPr>
        <p:spPr/>
        <p:txBody>
          <a:bodyPr/>
          <a:lstStyle/>
          <a:p>
            <a:r>
              <a:rPr lang="es-ES_tradnl" b="1" dirty="0"/>
              <a:t>Precisión</a:t>
            </a:r>
            <a:r>
              <a:rPr lang="es-ES_tradnl" dirty="0"/>
              <a:t>: es el máximo error de posición que se comete al realizar un movimiento lineal o angular con un </a:t>
            </a:r>
            <a:r>
              <a:rPr lang="es-ES_tradnl" dirty="0" smtClean="0"/>
              <a:t>actuador.</a:t>
            </a:r>
          </a:p>
          <a:p>
            <a:pPr lvl="0"/>
            <a:r>
              <a:rPr lang="es-ES_tradnl" b="1" dirty="0" err="1"/>
              <a:t>Controlabilidad</a:t>
            </a:r>
            <a:r>
              <a:rPr lang="es-ES_tradnl" dirty="0"/>
              <a:t>: es lo fácil o difícil que resulta controlar el actuador con una precisión aceptable.  </a:t>
            </a:r>
            <a:endParaRPr lang="es-ES" dirty="0"/>
          </a:p>
          <a:p>
            <a:pPr lvl="0"/>
            <a:r>
              <a:rPr lang="es-ES_tradnl" b="1" dirty="0"/>
              <a:t>Mantenimiento</a:t>
            </a:r>
            <a:r>
              <a:rPr lang="es-ES_tradnl" dirty="0"/>
              <a:t>: son las tareas periódicas que requiere el actuador, por parte del usuario, para seguir funcionando de manera correcta. </a:t>
            </a:r>
            <a:endParaRPr lang="es-ES_tradnl" dirty="0" smtClean="0"/>
          </a:p>
          <a:p>
            <a:pPr lvl="0"/>
            <a:r>
              <a:rPr lang="es-ES_tradnl" b="1" dirty="0" smtClean="0"/>
              <a:t>Coste</a:t>
            </a:r>
            <a:r>
              <a:rPr lang="es-ES_tradnl" dirty="0"/>
              <a:t>: es el precio del actuador. </a:t>
            </a:r>
            <a:endParaRPr lang="es-ES" dirty="0"/>
          </a:p>
          <a:p>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4</a:t>
            </a:fld>
            <a:endParaRPr lang="es-ES" dirty="0"/>
          </a:p>
        </p:txBody>
      </p:sp>
    </p:spTree>
    <p:extLst>
      <p:ext uri="{BB962C8B-B14F-4D97-AF65-F5344CB8AC3E}">
        <p14:creationId xmlns:p14="http://schemas.microsoft.com/office/powerpoint/2010/main" val="113274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Clasificación y descripción de los actuadores</a:t>
            </a:r>
            <a:endParaRPr lang="es-ES" dirty="0"/>
          </a:p>
        </p:txBody>
      </p:sp>
      <p:sp>
        <p:nvSpPr>
          <p:cNvPr id="3" name="2 Marcador de contenido"/>
          <p:cNvSpPr>
            <a:spLocks noGrp="1"/>
          </p:cNvSpPr>
          <p:nvPr>
            <p:ph idx="1"/>
          </p:nvPr>
        </p:nvSpPr>
        <p:spPr/>
        <p:txBody>
          <a:bodyPr/>
          <a:lstStyle/>
          <a:p>
            <a:r>
              <a:rPr lang="es-ES" dirty="0"/>
              <a:t>Los actuadores se clasifican en función de la energía que utilizan </a:t>
            </a:r>
            <a:r>
              <a:rPr lang="es-ES" dirty="0" smtClean="0"/>
              <a:t>para generar </a:t>
            </a:r>
            <a:r>
              <a:rPr lang="es-ES" dirty="0"/>
              <a:t>el </a:t>
            </a:r>
            <a:r>
              <a:rPr lang="es-ES" dirty="0" smtClean="0"/>
              <a:t>movimiento:</a:t>
            </a:r>
          </a:p>
          <a:p>
            <a:endParaRPr lang="es-ES" dirty="0" smtClean="0"/>
          </a:p>
          <a:p>
            <a:pPr lvl="1"/>
            <a:r>
              <a:rPr lang="es-ES" dirty="0" smtClean="0"/>
              <a:t>Actuadores eléctricos</a:t>
            </a:r>
          </a:p>
          <a:p>
            <a:pPr lvl="1"/>
            <a:r>
              <a:rPr lang="es-ES" dirty="0" smtClean="0"/>
              <a:t>Actuadores neumáticos </a:t>
            </a:r>
          </a:p>
          <a:p>
            <a:pPr lvl="1"/>
            <a:r>
              <a:rPr lang="es-ES" dirty="0" smtClean="0"/>
              <a:t>Actuadores hidráulicos</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5</a:t>
            </a:fld>
            <a:endParaRPr lang="es-ES" dirty="0"/>
          </a:p>
        </p:txBody>
      </p:sp>
    </p:spTree>
    <p:extLst>
      <p:ext uri="{BB962C8B-B14F-4D97-AF65-F5344CB8AC3E}">
        <p14:creationId xmlns:p14="http://schemas.microsoft.com/office/powerpoint/2010/main" val="233594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Actuadores eléctricos</a:t>
            </a:r>
          </a:p>
          <a:p>
            <a:pPr lvl="1"/>
            <a:r>
              <a:rPr lang="es-ES" dirty="0"/>
              <a:t>Son aquellos que utilizan la electricidad como fuente de energía. Son </a:t>
            </a:r>
            <a:r>
              <a:rPr lang="es-ES" dirty="0" smtClean="0"/>
              <a:t>los más </a:t>
            </a:r>
            <a:r>
              <a:rPr lang="es-ES" dirty="0"/>
              <a:t>utilizados en robótica debido a su buena </a:t>
            </a:r>
            <a:r>
              <a:rPr lang="es-ES" dirty="0" err="1"/>
              <a:t>controlabilidad</a:t>
            </a:r>
            <a:r>
              <a:rPr lang="es-ES" dirty="0"/>
              <a:t>, precisión y </a:t>
            </a:r>
            <a:r>
              <a:rPr lang="es-ES" dirty="0" smtClean="0"/>
              <a:t>bajo mantenimiento</a:t>
            </a:r>
            <a:r>
              <a:rPr lang="es-ES" dirty="0"/>
              <a:t>. </a:t>
            </a:r>
            <a:endParaRPr lang="es-ES" dirty="0" smtClean="0"/>
          </a:p>
          <a:p>
            <a:pPr lvl="1"/>
            <a:r>
              <a:rPr lang="es-ES" dirty="0" smtClean="0"/>
              <a:t>Tipos: </a:t>
            </a:r>
          </a:p>
          <a:p>
            <a:pPr lvl="2"/>
            <a:r>
              <a:rPr lang="es-ES" dirty="0" smtClean="0"/>
              <a:t>motores </a:t>
            </a:r>
            <a:r>
              <a:rPr lang="es-ES" dirty="0"/>
              <a:t>de corriente </a:t>
            </a:r>
            <a:r>
              <a:rPr lang="es-ES" dirty="0" smtClean="0"/>
              <a:t>continua</a:t>
            </a:r>
          </a:p>
          <a:p>
            <a:pPr lvl="2"/>
            <a:r>
              <a:rPr lang="es-ES" dirty="0" smtClean="0"/>
              <a:t>motores </a:t>
            </a:r>
            <a:r>
              <a:rPr lang="es-ES" dirty="0"/>
              <a:t>de </a:t>
            </a:r>
            <a:r>
              <a:rPr lang="es-ES" dirty="0" smtClean="0"/>
              <a:t>corriente alterna</a:t>
            </a:r>
          </a:p>
          <a:p>
            <a:pPr lvl="2"/>
            <a:r>
              <a:rPr lang="es-ES" dirty="0" smtClean="0"/>
              <a:t>motores </a:t>
            </a:r>
            <a:r>
              <a:rPr lang="es-ES" dirty="0"/>
              <a:t>paso a </a:t>
            </a:r>
            <a:r>
              <a:rPr lang="es-ES" dirty="0" smtClean="0"/>
              <a:t>paso</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6</a:t>
            </a:fld>
            <a:endParaRPr lang="es-ES" dirty="0"/>
          </a:p>
        </p:txBody>
      </p:sp>
    </p:spTree>
    <p:extLst>
      <p:ext uri="{BB962C8B-B14F-4D97-AF65-F5344CB8AC3E}">
        <p14:creationId xmlns:p14="http://schemas.microsoft.com/office/powerpoint/2010/main" val="3857779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smtClean="0"/>
              <a:t>Motores de corriente continua</a:t>
            </a:r>
          </a:p>
          <a:p>
            <a:pPr lvl="1"/>
            <a:r>
              <a:rPr lang="es-ES" dirty="0" smtClean="0"/>
              <a:t>El principio </a:t>
            </a:r>
            <a:r>
              <a:rPr lang="es-ES" dirty="0"/>
              <a:t>de funcionamiento de un motor de corriente continua se basa en </a:t>
            </a:r>
            <a:r>
              <a:rPr lang="es-ES" dirty="0" smtClean="0"/>
              <a:t>la ley de </a:t>
            </a:r>
            <a:r>
              <a:rPr lang="es-ES" dirty="0" err="1" smtClean="0"/>
              <a:t>Lorentz</a:t>
            </a:r>
            <a:r>
              <a:rPr lang="es-ES" dirty="0" smtClean="0"/>
              <a:t>.</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7</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6" name="5 Objeto"/>
          <p:cNvGraphicFramePr>
            <a:graphicFrameLocks noChangeAspect="1"/>
          </p:cNvGraphicFramePr>
          <p:nvPr>
            <p:extLst>
              <p:ext uri="{D42A27DB-BD31-4B8C-83A1-F6EECF244321}">
                <p14:modId xmlns:p14="http://schemas.microsoft.com/office/powerpoint/2010/main" val="3938665632"/>
              </p:ext>
            </p:extLst>
          </p:nvPr>
        </p:nvGraphicFramePr>
        <p:xfrm>
          <a:off x="2195736" y="2708920"/>
          <a:ext cx="5639005" cy="2736304"/>
        </p:xfrm>
        <a:graphic>
          <a:graphicData uri="http://schemas.openxmlformats.org/presentationml/2006/ole">
            <mc:AlternateContent xmlns:mc="http://schemas.openxmlformats.org/markup-compatibility/2006">
              <mc:Choice xmlns:v="urn:schemas-microsoft-com:vml" Requires="v">
                <p:oleObj spid="_x0000_s18440" name="Visio" r:id="rId3" imgW="4097520" imgH="1992432" progId="Visio.Drawing.11">
                  <p:embed/>
                </p:oleObj>
              </mc:Choice>
              <mc:Fallback>
                <p:oleObj name="Visio" r:id="rId3" imgW="4097520" imgH="1992432"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2708920"/>
                        <a:ext cx="5639005" cy="2736304"/>
                      </a:xfrm>
                      <a:prstGeom prst="rect">
                        <a:avLst/>
                      </a:prstGeom>
                      <a:noFill/>
                    </p:spPr>
                  </p:pic>
                </p:oleObj>
              </mc:Fallback>
            </mc:AlternateContent>
          </a:graphicData>
        </a:graphic>
      </p:graphicFrame>
    </p:spTree>
    <p:extLst>
      <p:ext uri="{BB962C8B-B14F-4D97-AF65-F5344CB8AC3E}">
        <p14:creationId xmlns:p14="http://schemas.microsoft.com/office/powerpoint/2010/main" val="867197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a:t>Motores de corriente continua</a:t>
            </a:r>
          </a:p>
          <a:p>
            <a:pPr lvl="1"/>
            <a:r>
              <a:rPr lang="es-ES" dirty="0" smtClean="0"/>
              <a:t>Partes que lo componen</a:t>
            </a:r>
          </a:p>
          <a:p>
            <a:pPr lvl="7"/>
            <a:r>
              <a:rPr lang="es-ES" b="1" dirty="0" err="1" smtClean="0"/>
              <a:t>Estátor</a:t>
            </a:r>
            <a:r>
              <a:rPr lang="es-ES" dirty="0"/>
              <a:t>: es la parte fija exterior y es el encargado de generar un </a:t>
            </a:r>
            <a:r>
              <a:rPr lang="es-ES" dirty="0" smtClean="0"/>
              <a:t>campo magnético constante.</a:t>
            </a:r>
            <a:endParaRPr lang="es-ES" dirty="0"/>
          </a:p>
          <a:p>
            <a:pPr lvl="7"/>
            <a:r>
              <a:rPr lang="es-ES" b="1" dirty="0" smtClean="0"/>
              <a:t>Rotor</a:t>
            </a:r>
            <a:r>
              <a:rPr lang="es-ES" dirty="0"/>
              <a:t>: es la parte interior que gira y lleva enrolladas una serie de </a:t>
            </a:r>
            <a:r>
              <a:rPr lang="es-ES" dirty="0" smtClean="0"/>
              <a:t>bobinas por </a:t>
            </a:r>
            <a:r>
              <a:rPr lang="es-ES" dirty="0"/>
              <a:t>las que pasa la corriente </a:t>
            </a:r>
            <a:r>
              <a:rPr lang="es-ES" dirty="0" smtClean="0"/>
              <a:t>eléctrica.</a:t>
            </a:r>
            <a:endParaRPr lang="es-ES" dirty="0"/>
          </a:p>
          <a:p>
            <a:pPr lvl="7"/>
            <a:r>
              <a:rPr lang="es-ES" b="1" dirty="0" smtClean="0"/>
              <a:t>Colector </a:t>
            </a:r>
            <a:r>
              <a:rPr lang="es-ES" b="1" dirty="0"/>
              <a:t>de delgas</a:t>
            </a:r>
            <a:r>
              <a:rPr lang="es-ES" dirty="0"/>
              <a:t>: es un anillo de láminas metálicas </a:t>
            </a:r>
            <a:r>
              <a:rPr lang="es-ES" dirty="0" smtClean="0"/>
              <a:t>que </a:t>
            </a:r>
            <a:r>
              <a:rPr lang="es-ES" dirty="0"/>
              <a:t>sirve para conectar las bobinas que están enrolladas al </a:t>
            </a:r>
            <a:r>
              <a:rPr lang="es-ES" dirty="0" smtClean="0"/>
              <a:t>rotor con </a:t>
            </a:r>
            <a:r>
              <a:rPr lang="es-ES" dirty="0"/>
              <a:t>el circuito eléctrico exterior a través de las </a:t>
            </a:r>
            <a:r>
              <a:rPr lang="es-ES" dirty="0" smtClean="0"/>
              <a:t>escobillas.</a:t>
            </a:r>
            <a:endParaRPr lang="es-ES" dirty="0"/>
          </a:p>
          <a:p>
            <a:pPr lvl="7"/>
            <a:r>
              <a:rPr lang="es-ES" b="1" dirty="0" smtClean="0"/>
              <a:t>Escobillas</a:t>
            </a:r>
            <a:r>
              <a:rPr lang="es-ES" dirty="0"/>
              <a:t>: son unos bloques de grafito (carbón) que conectan el </a:t>
            </a:r>
            <a:r>
              <a:rPr lang="es-ES" dirty="0" smtClean="0"/>
              <a:t>circuito eléctrico </a:t>
            </a:r>
            <a:r>
              <a:rPr lang="es-ES" dirty="0"/>
              <a:t>exterior con las bobinas del </a:t>
            </a:r>
            <a:r>
              <a:rPr lang="es-ES" dirty="0" smtClean="0"/>
              <a:t>rotor.</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8</a:t>
            </a:fld>
            <a:endParaRPr lang="es-ES"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6" name="5 Objeto"/>
          <p:cNvGraphicFramePr>
            <a:graphicFrameLocks noChangeAspect="1"/>
          </p:cNvGraphicFramePr>
          <p:nvPr>
            <p:extLst>
              <p:ext uri="{D42A27DB-BD31-4B8C-83A1-F6EECF244321}">
                <p14:modId xmlns:p14="http://schemas.microsoft.com/office/powerpoint/2010/main" val="3659536858"/>
              </p:ext>
            </p:extLst>
          </p:nvPr>
        </p:nvGraphicFramePr>
        <p:xfrm>
          <a:off x="500115" y="2348880"/>
          <a:ext cx="3495821" cy="2906638"/>
        </p:xfrm>
        <a:graphic>
          <a:graphicData uri="http://schemas.openxmlformats.org/presentationml/2006/ole">
            <mc:AlternateContent xmlns:mc="http://schemas.openxmlformats.org/markup-compatibility/2006">
              <mc:Choice xmlns:v="urn:schemas-microsoft-com:vml" Requires="v">
                <p:oleObj spid="_x0000_s20489" name="Visio" r:id="rId3" imgW="2541510" imgH="2118594" progId="Visio.Drawing.11">
                  <p:embed/>
                </p:oleObj>
              </mc:Choice>
              <mc:Fallback>
                <p:oleObj name="Visio" r:id="rId3" imgW="2541510" imgH="2118594" progId="Visio.Drawing.11">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115" y="2348880"/>
                        <a:ext cx="3495821" cy="2906638"/>
                      </a:xfrm>
                      <a:prstGeom prst="rect">
                        <a:avLst/>
                      </a:prstGeom>
                      <a:noFill/>
                    </p:spPr>
                  </p:pic>
                </p:oleObj>
              </mc:Fallback>
            </mc:AlternateContent>
          </a:graphicData>
        </a:graphic>
      </p:graphicFrame>
    </p:spTree>
    <p:extLst>
      <p:ext uri="{BB962C8B-B14F-4D97-AF65-F5344CB8AC3E}">
        <p14:creationId xmlns:p14="http://schemas.microsoft.com/office/powerpoint/2010/main" val="3882346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y descripción de los actuadores</a:t>
            </a:r>
          </a:p>
        </p:txBody>
      </p:sp>
      <p:sp>
        <p:nvSpPr>
          <p:cNvPr id="3" name="2 Marcador de contenido"/>
          <p:cNvSpPr>
            <a:spLocks noGrp="1"/>
          </p:cNvSpPr>
          <p:nvPr>
            <p:ph idx="1"/>
          </p:nvPr>
        </p:nvSpPr>
        <p:spPr/>
        <p:txBody>
          <a:bodyPr/>
          <a:lstStyle/>
          <a:p>
            <a:r>
              <a:rPr lang="es-ES" dirty="0"/>
              <a:t>Motores de corriente </a:t>
            </a:r>
            <a:r>
              <a:rPr lang="es-ES" dirty="0" smtClean="0"/>
              <a:t>continua</a:t>
            </a:r>
          </a:p>
          <a:p>
            <a:pPr lvl="1"/>
            <a:r>
              <a:rPr lang="es-ES" dirty="0" smtClean="0"/>
              <a:t>Esquema de funcionamiento</a:t>
            </a:r>
            <a:endParaRPr lang="es-ES" dirty="0"/>
          </a:p>
        </p:txBody>
      </p:sp>
      <p:sp>
        <p:nvSpPr>
          <p:cNvPr id="4" name="3 Marcador de número de diapositiva"/>
          <p:cNvSpPr>
            <a:spLocks noGrp="1"/>
          </p:cNvSpPr>
          <p:nvPr>
            <p:ph type="sldNum" sz="quarter" idx="10"/>
          </p:nvPr>
        </p:nvSpPr>
        <p:spPr/>
        <p:txBody>
          <a:bodyPr/>
          <a:lstStyle/>
          <a:p>
            <a:fld id="{19D5C8CD-2A16-4F3A-8FFF-938E96A81D9B}" type="slidenum">
              <a:rPr lang="es-ES" smtClean="0"/>
              <a:pPr/>
              <a:t>9</a:t>
            </a:fld>
            <a:endParaRPr lang="es-E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8" name="7 Objeto"/>
          <p:cNvGraphicFramePr>
            <a:graphicFrameLocks noChangeAspect="1"/>
          </p:cNvGraphicFramePr>
          <p:nvPr>
            <p:extLst>
              <p:ext uri="{D42A27DB-BD31-4B8C-83A1-F6EECF244321}">
                <p14:modId xmlns:p14="http://schemas.microsoft.com/office/powerpoint/2010/main" val="2376362124"/>
              </p:ext>
            </p:extLst>
          </p:nvPr>
        </p:nvGraphicFramePr>
        <p:xfrm>
          <a:off x="477043" y="2654027"/>
          <a:ext cx="8666958" cy="3439269"/>
        </p:xfrm>
        <a:graphic>
          <a:graphicData uri="http://schemas.openxmlformats.org/presentationml/2006/ole">
            <mc:AlternateContent xmlns:mc="http://schemas.openxmlformats.org/markup-compatibility/2006">
              <mc:Choice xmlns:v="urn:schemas-microsoft-com:vml" Requires="v">
                <p:oleObj spid="_x0000_s19469" name="Visio" r:id="rId3" imgW="6832080" imgH="2711660" progId="Visio.Drawing.11">
                  <p:embed/>
                </p:oleObj>
              </mc:Choice>
              <mc:Fallback>
                <p:oleObj name="Visio" r:id="rId3" imgW="6832080" imgH="2711660" progId="Visio.Drawing.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043" y="2654027"/>
                        <a:ext cx="8666958" cy="3439269"/>
                      </a:xfrm>
                      <a:prstGeom prst="rect">
                        <a:avLst/>
                      </a:prstGeom>
                      <a:noFill/>
                    </p:spPr>
                  </p:pic>
                </p:oleObj>
              </mc:Fallback>
            </mc:AlternateContent>
          </a:graphicData>
        </a:graphic>
      </p:graphicFrame>
      <p:sp>
        <p:nvSpPr>
          <p:cNvPr id="11" name="10 CuadroTexto"/>
          <p:cNvSpPr txBox="1"/>
          <p:nvPr/>
        </p:nvSpPr>
        <p:spPr>
          <a:xfrm>
            <a:off x="1043608" y="2132856"/>
            <a:ext cx="432048" cy="369332"/>
          </a:xfrm>
          <a:prstGeom prst="rect">
            <a:avLst/>
          </a:prstGeom>
          <a:noFill/>
        </p:spPr>
        <p:txBody>
          <a:bodyPr wrap="square" rtlCol="0">
            <a:spAutoFit/>
          </a:bodyPr>
          <a:lstStyle/>
          <a:p>
            <a:r>
              <a:rPr lang="es-ES" dirty="0" smtClean="0"/>
              <a:t>1)</a:t>
            </a:r>
            <a:endParaRPr lang="es-ES" dirty="0"/>
          </a:p>
        </p:txBody>
      </p:sp>
      <p:sp>
        <p:nvSpPr>
          <p:cNvPr id="12" name="11 CuadroTexto"/>
          <p:cNvSpPr txBox="1"/>
          <p:nvPr/>
        </p:nvSpPr>
        <p:spPr>
          <a:xfrm>
            <a:off x="3707904" y="2132856"/>
            <a:ext cx="432048" cy="369332"/>
          </a:xfrm>
          <a:prstGeom prst="rect">
            <a:avLst/>
          </a:prstGeom>
          <a:noFill/>
        </p:spPr>
        <p:txBody>
          <a:bodyPr wrap="square" rtlCol="0">
            <a:spAutoFit/>
          </a:bodyPr>
          <a:lstStyle/>
          <a:p>
            <a:r>
              <a:rPr lang="es-ES" dirty="0"/>
              <a:t>2</a:t>
            </a:r>
            <a:r>
              <a:rPr lang="es-ES" dirty="0" smtClean="0"/>
              <a:t>)</a:t>
            </a:r>
            <a:endParaRPr lang="es-ES" dirty="0"/>
          </a:p>
        </p:txBody>
      </p:sp>
      <p:sp>
        <p:nvSpPr>
          <p:cNvPr id="13" name="12 CuadroTexto"/>
          <p:cNvSpPr txBox="1"/>
          <p:nvPr/>
        </p:nvSpPr>
        <p:spPr>
          <a:xfrm>
            <a:off x="6444208" y="2132856"/>
            <a:ext cx="432048" cy="369332"/>
          </a:xfrm>
          <a:prstGeom prst="rect">
            <a:avLst/>
          </a:prstGeom>
          <a:noFill/>
        </p:spPr>
        <p:txBody>
          <a:bodyPr wrap="square" rtlCol="0">
            <a:spAutoFit/>
          </a:bodyPr>
          <a:lstStyle/>
          <a:p>
            <a:r>
              <a:rPr lang="es-ES" dirty="0" smtClean="0"/>
              <a:t>3)</a:t>
            </a:r>
            <a:endParaRPr lang="es-ES" dirty="0"/>
          </a:p>
        </p:txBody>
      </p:sp>
    </p:spTree>
    <p:extLst>
      <p:ext uri="{BB962C8B-B14F-4D97-AF65-F5344CB8AC3E}">
        <p14:creationId xmlns:p14="http://schemas.microsoft.com/office/powerpoint/2010/main" val="8936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A5D8A29A5367C7428D49FBD3C94FBC97" ma:contentTypeVersion="18" ma:contentTypeDescription="Crear nuevo documento." ma:contentTypeScope="" ma:versionID="fb27c9aab21a941f93ca1a1787524d2e">
  <xsd:schema xmlns:xsd="http://www.w3.org/2001/XMLSchema" xmlns:xs="http://www.w3.org/2001/XMLSchema" xmlns:p="http://schemas.microsoft.com/office/2006/metadata/properties" xmlns:ns1="http://schemas.microsoft.com/sharepoint/v3" xmlns:ns2="b5bdcbd1-8c73-43c7-a45b-af3263347e1c" xmlns:ns3="533e0666-3bdb-4c01-b146-84aebc94abd5" targetNamespace="http://schemas.microsoft.com/office/2006/metadata/properties" ma:root="true" ma:fieldsID="7be0dd0fa3be2592cb2c0324576847f6" ns1:_="" ns2:_="" ns3:_="">
    <xsd:import namespace="http://schemas.microsoft.com/sharepoint/v3"/>
    <xsd:import namespace="b5bdcbd1-8c73-43c7-a45b-af3263347e1c"/>
    <xsd:import namespace="533e0666-3bdb-4c01-b146-84aebc94abd5"/>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Propiedades de la Directiva de cumplimiento unificado" ma:description="" ma:hidden="true" ma:internalName="_ip_UnifiedCompliancePolicyProperties">
      <xsd:simpleType>
        <xsd:restriction base="dms:Note"/>
      </xsd:simpleType>
    </xsd:element>
    <xsd:element name="_ip_UnifiedCompliancePolicyUIAction" ma:index="9" nillable="true" ma:displayName="Acción de IU de la Directiva de cumplimiento unificado"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bdcbd1-8c73-43c7-a45b-af3263347e1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Etiquetas de imagen" ma:readOnly="false" ma:fieldId="{5cf76f15-5ced-4ddc-b409-7134ff3c332f}" ma:taxonomyMulti="true" ma:sspId="8487fa49-aac8-4e58-9212-c500be7f8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33e0666-3bdb-4c01-b146-84aebc94abd5" elementFormDefault="qualified">
    <xsd:import namespace="http://schemas.microsoft.com/office/2006/documentManagement/types"/>
    <xsd:import namespace="http://schemas.microsoft.com/office/infopath/2007/PartnerControls"/>
    <xsd:element name="SharedWithUsers" ma:index="15"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talles de uso compartido" ma:internalName="SharedWithDetails" ma:readOnly="true">
      <xsd:simpleType>
        <xsd:restriction base="dms:Note">
          <xsd:maxLength value="255"/>
        </xsd:restriction>
      </xsd:simpleType>
    </xsd:element>
    <xsd:element name="TaxCatchAll" ma:index="25" nillable="true" ma:displayName="Taxonomy Catch All Column" ma:hidden="true" ma:list="{0cd28889-a8e7-4087-964f-d97b56884a50}" ma:internalName="TaxCatchAll" ma:showField="CatchAllData" ma:web="533e0666-3bdb-4c01-b146-84aebc94a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16A754-26D6-4D38-A5B5-F4B58FB68F87}"/>
</file>

<file path=customXml/itemProps2.xml><?xml version="1.0" encoding="utf-8"?>
<ds:datastoreItem xmlns:ds="http://schemas.openxmlformats.org/officeDocument/2006/customXml" ds:itemID="{14C19A57-569A-42A8-9DE3-6E243D552EDD}"/>
</file>

<file path=docProps/app.xml><?xml version="1.0" encoding="utf-8"?>
<Properties xmlns="http://schemas.openxmlformats.org/officeDocument/2006/extended-properties" xmlns:vt="http://schemas.openxmlformats.org/officeDocument/2006/docPropsVTypes">
  <Template/>
  <TotalTime>5409</TotalTime>
  <Words>1126</Words>
  <Application>Microsoft Office PowerPoint</Application>
  <PresentationFormat>Presentación en pantalla (4:3)</PresentationFormat>
  <Paragraphs>130</Paragraphs>
  <Slides>21</Slides>
  <Notes>2</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21</vt:i4>
      </vt:variant>
    </vt:vector>
  </HeadingPairs>
  <TitlesOfParts>
    <vt:vector size="23" baseType="lpstr">
      <vt:lpstr>Tema de Office</vt:lpstr>
      <vt:lpstr>Microsoft Visio Drawing</vt:lpstr>
      <vt:lpstr>Tema 4 Actuadores</vt:lpstr>
      <vt:lpstr>Definición de actuador</vt:lpstr>
      <vt:lpstr>Características que definen a un actuador</vt:lpstr>
      <vt:lpstr>Características que definen a un actuador</vt:lpstr>
      <vt:lpstr>Clasificación y descripción de los actuadores</vt:lpstr>
      <vt:lpstr>Clasificación y descripción de los actuadores</vt:lpstr>
      <vt:lpstr>Clasificación y descripción de los actuadores</vt:lpstr>
      <vt:lpstr>Presentación de PowerPoint</vt:lpstr>
      <vt:lpstr>Clasificación y descripción de los actuadores</vt:lpstr>
      <vt:lpstr>Clasificación y descripción de los actuadores</vt:lpstr>
      <vt:lpstr>Clasificación y descripción de los actuadores</vt:lpstr>
      <vt:lpstr>Clasificación y descripción de los actuadores</vt:lpstr>
      <vt:lpstr>Clasificación y descripción de los actuadores</vt:lpstr>
      <vt:lpstr>Clasificación y descripción de los actuadores</vt:lpstr>
      <vt:lpstr>Clasificación y descripción de los actuadores</vt:lpstr>
      <vt:lpstr>Clasificación y descripción de los actuadores</vt:lpstr>
      <vt:lpstr>Clasificación y descripción de los actuadores</vt:lpstr>
      <vt:lpstr>Clasificación y descripción de los actuadores</vt:lpstr>
      <vt:lpstr>Clasificación y descripción de los actuadores</vt:lpstr>
      <vt:lpstr>Clasificación y descripción de los actuadores</vt:lpstr>
      <vt:lpstr>Clasificación y descripción de los actuadores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FRANCISCO RAMOS DE LA FLOR;ANDRES SALOMON VAZQUEZ FERNANDEZ PACHECO;RAUL FERNANDEZ RODRIGUEZ;FERNANDO JOSE CASTILLO GARCIA;francisco javier arteaga</dc:creator>
  <cp:lastModifiedBy>ISMAEL PAYO GUTIERREZ</cp:lastModifiedBy>
  <cp:revision>295</cp:revision>
  <dcterms:created xsi:type="dcterms:W3CDTF">2010-11-02T08:50:06Z</dcterms:created>
  <dcterms:modified xsi:type="dcterms:W3CDTF">2015-09-10T15:08:53Z</dcterms:modified>
</cp:coreProperties>
</file>