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6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8" r:id="rId3"/>
    <p:sldId id="259" r:id="rId4"/>
    <p:sldId id="260" r:id="rId5"/>
    <p:sldId id="264" r:id="rId6"/>
    <p:sldId id="265" r:id="rId7"/>
    <p:sldId id="261" r:id="rId8"/>
    <p:sldId id="266" r:id="rId9"/>
    <p:sldId id="267" r:id="rId10"/>
    <p:sldId id="262" r:id="rId11"/>
    <p:sldId id="268" r:id="rId12"/>
    <p:sldId id="269" r:id="rId13"/>
    <p:sldId id="263" r:id="rId14"/>
    <p:sldId id="270" r:id="rId15"/>
    <p:sldId id="271" r:id="rId16"/>
    <p:sldId id="272" r:id="rId17"/>
    <p:sldId id="277" r:id="rId18"/>
    <p:sldId id="273" r:id="rId19"/>
    <p:sldId id="274" r:id="rId20"/>
    <p:sldId id="275" r:id="rId21"/>
    <p:sldId id="278" r:id="rId22"/>
    <p:sldId id="279" r:id="rId2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6" autoAdjust="0"/>
    <p:restoredTop sz="94619" autoAdjust="0"/>
  </p:normalViewPr>
  <p:slideViewPr>
    <p:cSldViewPr>
      <p:cViewPr>
        <p:scale>
          <a:sx n="75" d="100"/>
          <a:sy n="75" d="100"/>
        </p:scale>
        <p:origin x="-1980" y="-6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openxmlformats.org/officeDocument/2006/relationships/customXml" Target="../customXml/item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220260-1478-43CD-B615-33EA71DC195C}" type="datetimeFigureOut">
              <a:rPr lang="es-ES" smtClean="0"/>
              <a:pPr/>
              <a:t>31/08/2015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7FF04B-267E-4D6F-8F46-C71305184F0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3908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D374B6-43D9-48E3-9A1B-7E26072A9106}" type="datetimeFigureOut">
              <a:rPr lang="es-ES" smtClean="0"/>
              <a:pPr/>
              <a:t>31/08/2015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A95BAF-3E21-454E-A3B3-5CD0F0BC21B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2324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95BAF-3E21-454E-A3B3-5CD0F0BC21BD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8731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hasCustomPrompt="1"/>
          </p:nvPr>
        </p:nvSpPr>
        <p:spPr>
          <a:xfrm>
            <a:off x="1403648" y="1124744"/>
            <a:ext cx="7272808" cy="1800200"/>
          </a:xfrm>
          <a:prstGeom prst="rect">
            <a:avLst/>
          </a:prstGeom>
        </p:spPr>
        <p:txBody>
          <a:bodyPr anchor="b" anchorCtr="0"/>
          <a:lstStyle>
            <a:lvl1pPr algn="l">
              <a:defRPr b="1">
                <a:solidFill>
                  <a:srgbClr val="990000"/>
                </a:solidFill>
              </a:defRPr>
            </a:lvl1pPr>
          </a:lstStyle>
          <a:p>
            <a:r>
              <a:rPr lang="es-ES" dirty="0" smtClean="0"/>
              <a:t>Haga clic para modificar el estilo de título del patrón 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03647" y="3251076"/>
            <a:ext cx="7275233" cy="2986235"/>
          </a:xfrm>
          <a:prstGeom prst="rect">
            <a:avLst/>
          </a:prstGeom>
        </p:spPr>
        <p:txBody>
          <a:bodyPr/>
          <a:lstStyle>
            <a:lvl1pPr marL="457200" indent="-457200" algn="l">
              <a:buFont typeface="+mj-lt"/>
              <a:buAutoNum type="arabicPeriod"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ES" dirty="0"/>
          </a:p>
        </p:txBody>
      </p:sp>
      <p:sp>
        <p:nvSpPr>
          <p:cNvPr id="4" name="3 Rectángulo redondeado"/>
          <p:cNvSpPr/>
          <p:nvPr userDrawn="1"/>
        </p:nvSpPr>
        <p:spPr>
          <a:xfrm>
            <a:off x="1403647" y="2963044"/>
            <a:ext cx="4771927" cy="28803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5C8CD-2A16-4F3A-8FFF-938E96A81D9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 Marcador de posición de imagen"/>
          <p:cNvSpPr>
            <a:spLocks noGrp="1"/>
          </p:cNvSpPr>
          <p:nvPr>
            <p:ph type="pic" idx="10"/>
          </p:nvPr>
        </p:nvSpPr>
        <p:spPr>
          <a:xfrm>
            <a:off x="2588332" y="1700808"/>
            <a:ext cx="4543400" cy="453650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10" name="3 Marcador de texto"/>
          <p:cNvSpPr>
            <a:spLocks noGrp="1"/>
          </p:cNvSpPr>
          <p:nvPr>
            <p:ph type="body" sz="half" idx="2"/>
          </p:nvPr>
        </p:nvSpPr>
        <p:spPr>
          <a:xfrm>
            <a:off x="1043608" y="1052736"/>
            <a:ext cx="7632848" cy="6480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9D5C8CD-2A16-4F3A-8FFF-938E96A81D9B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2123728" y="0"/>
            <a:ext cx="5760640" cy="908720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90000"/>
              </a:lnSpc>
              <a:defRPr sz="3600" b="1">
                <a:solidFill>
                  <a:srgbClr val="99000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39620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11560" y="1196752"/>
            <a:ext cx="8280920" cy="5040560"/>
          </a:xfrm>
          <a:prstGeom prst="rect">
            <a:avLst/>
          </a:prstGeom>
        </p:spPr>
        <p:txBody>
          <a:bodyPr vert="vert270" anchor="t" anchorCtr="0"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0"/>
          </p:nvPr>
        </p:nvSpPr>
        <p:spPr>
          <a:xfrm rot="16200000">
            <a:off x="8556398" y="1136629"/>
            <a:ext cx="810080" cy="365125"/>
          </a:xfrm>
        </p:spPr>
        <p:txBody>
          <a:bodyPr/>
          <a:lstStyle/>
          <a:p>
            <a:fld id="{19D5C8CD-2A16-4F3A-8FFF-938E96A81D9B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23728" y="0"/>
            <a:ext cx="5760640" cy="908720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90000"/>
              </a:lnSpc>
              <a:defRPr sz="3600" b="1">
                <a:solidFill>
                  <a:srgbClr val="99000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23728" y="0"/>
            <a:ext cx="5760640" cy="908720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90000"/>
              </a:lnSpc>
              <a:defRPr sz="3600" b="1">
                <a:solidFill>
                  <a:srgbClr val="99000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052736"/>
            <a:ext cx="8352928" cy="5184576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5C8CD-2A16-4F3A-8FFF-938E96A81D9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7" y="4406900"/>
            <a:ext cx="7451105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990000"/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43607" y="2906713"/>
            <a:ext cx="7451105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11560" y="1052736"/>
            <a:ext cx="4176464" cy="5184576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2800"/>
            </a:lvl1pPr>
            <a:lvl2pPr>
              <a:lnSpc>
                <a:spcPct val="90000"/>
              </a:lnSpc>
              <a:defRPr sz="2400"/>
            </a:lvl2pPr>
            <a:lvl3pPr>
              <a:lnSpc>
                <a:spcPct val="90000"/>
              </a:lnSpc>
              <a:defRPr sz="2000"/>
            </a:lvl3pPr>
            <a:lvl4pPr>
              <a:lnSpc>
                <a:spcPct val="90000"/>
              </a:lnSpc>
              <a:defRPr sz="1800"/>
            </a:lvl4pPr>
            <a:lvl5pPr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860032" y="1052736"/>
            <a:ext cx="4176464" cy="5184576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2800"/>
            </a:lvl1pPr>
            <a:lvl2pPr>
              <a:lnSpc>
                <a:spcPct val="90000"/>
              </a:lnSpc>
              <a:defRPr sz="2400"/>
            </a:lvl2pPr>
            <a:lvl3pPr>
              <a:lnSpc>
                <a:spcPct val="90000"/>
              </a:lnSpc>
              <a:defRPr sz="2000"/>
            </a:lvl3pPr>
            <a:lvl4pPr>
              <a:lnSpc>
                <a:spcPct val="90000"/>
              </a:lnSpc>
              <a:defRPr sz="1800"/>
            </a:lvl4pPr>
            <a:lvl5pPr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5C8CD-2A16-4F3A-8FFF-938E96A81D9B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2123728" y="0"/>
            <a:ext cx="5760640" cy="908720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90000"/>
              </a:lnSpc>
              <a:defRPr sz="3600" b="1">
                <a:solidFill>
                  <a:srgbClr val="99000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11560" y="1052737"/>
            <a:ext cx="4176464" cy="792088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1560" y="1888368"/>
            <a:ext cx="4176464" cy="4360486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860032" y="1052737"/>
            <a:ext cx="4104456" cy="792088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860032" y="1888368"/>
            <a:ext cx="4104456" cy="4360486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5C8CD-2A16-4F3A-8FFF-938E96A81D9B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2123728" y="0"/>
            <a:ext cx="5760640" cy="908720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90000"/>
              </a:lnSpc>
              <a:defRPr sz="3600" b="1">
                <a:solidFill>
                  <a:srgbClr val="99000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11560" y="1052736"/>
            <a:ext cx="8352928" cy="432048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1560" y="1484784"/>
            <a:ext cx="8352928" cy="4752528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5C8CD-2A16-4F3A-8FFF-938E96A81D9B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2123728" y="0"/>
            <a:ext cx="5760640" cy="908720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90000"/>
              </a:lnSpc>
              <a:defRPr sz="3600" b="1">
                <a:solidFill>
                  <a:srgbClr val="99000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18674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5C8CD-2A16-4F3A-8FFF-938E96A81D9B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2123728" y="0"/>
            <a:ext cx="5760640" cy="908720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90000"/>
              </a:lnSpc>
              <a:defRPr sz="3600" b="1">
                <a:solidFill>
                  <a:srgbClr val="990000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5C8CD-2A16-4F3A-8FFF-938E96A81D9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5311552"/>
            <a:ext cx="8208912" cy="36004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568" y="1196752"/>
            <a:ext cx="8208912" cy="40427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83568" y="5671592"/>
            <a:ext cx="8208912" cy="5795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5C8CD-2A16-4F3A-8FFF-938E96A81D9B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1 Título"/>
          <p:cNvSpPr txBox="1">
            <a:spLocks/>
          </p:cNvSpPr>
          <p:nvPr userDrawn="1"/>
        </p:nvSpPr>
        <p:spPr>
          <a:xfrm>
            <a:off x="2123728" y="0"/>
            <a:ext cx="5760640" cy="90872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990000"/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http://www.uclm.es/comun/imgweb/firma_correo/uclm.jpg" TargetMode="Externa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 descr="Logotipo UCLM"/>
          <p:cNvPicPr/>
          <p:nvPr userDrawn="1"/>
        </p:nvPicPr>
        <p:blipFill>
          <a:blip r:link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909" y="6260686"/>
            <a:ext cx="830156" cy="58658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n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402" y="6260685"/>
            <a:ext cx="648072" cy="586584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1844" y="6283977"/>
            <a:ext cx="3937424" cy="540000"/>
          </a:xfrm>
          <a:prstGeom prst="rect">
            <a:avLst/>
          </a:prstGeom>
        </p:spPr>
      </p:pic>
      <p:pic>
        <p:nvPicPr>
          <p:cNvPr id="1028" name="Picture 4" descr="http://satendeta.com/lazaret/wp-content/uploads/2015/05/33b355de.jpg"/>
          <p:cNvPicPr>
            <a:picLocks noChangeAspect="1" noChangeArrowheads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34" t="20540" r="5902" b="23565"/>
          <a:stretch/>
        </p:blipFill>
        <p:spPr bwMode="auto">
          <a:xfrm>
            <a:off x="7261696" y="6301977"/>
            <a:ext cx="186480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n 9"/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1990949" y="6283977"/>
            <a:ext cx="1281845" cy="540000"/>
          </a:xfrm>
          <a:prstGeom prst="rect">
            <a:avLst/>
          </a:prstGeom>
        </p:spPr>
      </p:pic>
      <p:cxnSp>
        <p:nvCxnSpPr>
          <p:cNvPr id="15" name="14 Conector recto"/>
          <p:cNvCxnSpPr/>
          <p:nvPr userDrawn="1"/>
        </p:nvCxnSpPr>
        <p:spPr>
          <a:xfrm>
            <a:off x="467544" y="-17986"/>
            <a:ext cx="0" cy="6903370"/>
          </a:xfrm>
          <a:prstGeom prst="line">
            <a:avLst/>
          </a:prstGeom>
          <a:ln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 userDrawn="1"/>
        </p:nvCxnSpPr>
        <p:spPr>
          <a:xfrm>
            <a:off x="467544" y="900849"/>
            <a:ext cx="8676456" cy="0"/>
          </a:xfrm>
          <a:prstGeom prst="line">
            <a:avLst/>
          </a:prstGeom>
          <a:ln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ángulo 12"/>
          <p:cNvSpPr/>
          <p:nvPr userDrawn="1"/>
        </p:nvSpPr>
        <p:spPr>
          <a:xfrm rot="16200000">
            <a:off x="-3220376" y="3233644"/>
            <a:ext cx="6903369" cy="400110"/>
          </a:xfrm>
          <a:prstGeom prst="rect">
            <a:avLst/>
          </a:prstGeom>
          <a:noFill/>
          <a:effectLst>
            <a:glow rad="1181100">
              <a:schemeClr val="accent1">
                <a:alpha val="63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1" i="1" cap="none" spc="300" dirty="0" smtClean="0">
                <a:ln w="0">
                  <a:solidFill>
                    <a:schemeClr val="accent2">
                      <a:alpha val="20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  <a:alpha val="8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Robótica Educativa:</a:t>
            </a:r>
            <a:r>
              <a:rPr lang="es-ES" sz="2000" b="1" i="1" cap="none" spc="300" baseline="0" dirty="0" smtClean="0">
                <a:ln w="0">
                  <a:solidFill>
                    <a:schemeClr val="accent2">
                      <a:alpha val="20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  <a:alpha val="8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Transparencias de clase</a:t>
            </a:r>
            <a:endParaRPr lang="es-ES" sz="2000" b="1" i="1" cap="none" spc="300" dirty="0">
              <a:ln w="0">
                <a:solidFill>
                  <a:schemeClr val="accent2">
                    <a:alpha val="20000"/>
                  </a:schemeClr>
                </a:solidFill>
                <a:prstDash val="solid"/>
              </a:ln>
              <a:solidFill>
                <a:schemeClr val="accent2">
                  <a:lumMod val="40000"/>
                  <a:lumOff val="60000"/>
                  <a:alpha val="80000"/>
                </a:schemeClr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8" name="CuadroTexto 7"/>
          <p:cNvSpPr txBox="1"/>
          <p:nvPr userDrawn="1"/>
        </p:nvSpPr>
        <p:spPr>
          <a:xfrm>
            <a:off x="7806070" y="-17986"/>
            <a:ext cx="133793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s-ES" sz="1400" b="1" spc="-100" dirty="0" smtClean="0">
                <a:solidFill>
                  <a:srgbClr val="990000">
                    <a:alpha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Andrés  S. Vázquez</a:t>
            </a:r>
          </a:p>
          <a:p>
            <a:pPr>
              <a:lnSpc>
                <a:spcPct val="80000"/>
              </a:lnSpc>
            </a:pPr>
            <a:r>
              <a:rPr lang="es-ES" sz="1400" b="1" spc="-100" dirty="0" smtClean="0">
                <a:solidFill>
                  <a:srgbClr val="990000">
                    <a:alpha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Francisco</a:t>
            </a:r>
            <a:r>
              <a:rPr lang="es-ES" sz="1400" b="1" spc="-100" baseline="0" dirty="0" smtClean="0">
                <a:solidFill>
                  <a:srgbClr val="990000">
                    <a:alpha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Ramos</a:t>
            </a:r>
          </a:p>
          <a:p>
            <a:pPr>
              <a:lnSpc>
                <a:spcPct val="80000"/>
              </a:lnSpc>
            </a:pPr>
            <a:r>
              <a:rPr lang="es-ES" sz="1400" b="1" spc="-100" baseline="0" dirty="0" smtClean="0">
                <a:solidFill>
                  <a:srgbClr val="990000">
                    <a:alpha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Raúl Fernández</a:t>
            </a:r>
          </a:p>
          <a:p>
            <a:pPr>
              <a:lnSpc>
                <a:spcPct val="80000"/>
              </a:lnSpc>
            </a:pPr>
            <a:r>
              <a:rPr lang="es-ES" sz="1400" b="1" spc="-100" baseline="0" dirty="0" smtClean="0">
                <a:solidFill>
                  <a:srgbClr val="990000">
                    <a:alpha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Ismael Payo</a:t>
            </a:r>
          </a:p>
          <a:p>
            <a:pPr>
              <a:lnSpc>
                <a:spcPct val="80000"/>
              </a:lnSpc>
            </a:pPr>
            <a:r>
              <a:rPr lang="es-ES" sz="1400" b="1" spc="-100" baseline="0" dirty="0" smtClean="0">
                <a:solidFill>
                  <a:srgbClr val="990000">
                    <a:alpha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Antonio Adán</a:t>
            </a:r>
            <a:endParaRPr lang="es-ES" sz="1400" b="1" spc="-100" dirty="0">
              <a:solidFill>
                <a:srgbClr val="990000">
                  <a:alpha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" name="Imagen 15"/>
          <p:cNvPicPr>
            <a:picLocks noChangeAspect="1"/>
          </p:cNvPicPr>
          <p:nvPr userDrawn="1"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59" b="12918"/>
          <a:stretch/>
        </p:blipFill>
        <p:spPr>
          <a:xfrm>
            <a:off x="467544" y="97383"/>
            <a:ext cx="1642528" cy="812609"/>
          </a:xfrm>
          <a:prstGeom prst="rect">
            <a:avLst/>
          </a:prstGeom>
        </p:spPr>
      </p:pic>
      <p:sp>
        <p:nvSpPr>
          <p:cNvPr id="17" name="Marcador de número de diapositiva 16"/>
          <p:cNvSpPr>
            <a:spLocks noGrp="1"/>
          </p:cNvSpPr>
          <p:nvPr>
            <p:ph type="sldNum" sz="quarter" idx="4"/>
          </p:nvPr>
        </p:nvSpPr>
        <p:spPr>
          <a:xfrm>
            <a:off x="8316416" y="5895560"/>
            <a:ext cx="81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rgbClr val="990000"/>
                </a:solidFill>
                <a:effectLst/>
              </a:defRPr>
            </a:lvl1pPr>
          </a:lstStyle>
          <a:p>
            <a:fld id="{19D5C8CD-2A16-4F3A-8FFF-938E96A81D9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34" r:id="rId6"/>
    <p:sldLayoutId id="2147484026" r:id="rId7"/>
    <p:sldLayoutId id="2147484027" r:id="rId8"/>
    <p:sldLayoutId id="2147484029" r:id="rId9"/>
    <p:sldLayoutId id="2147484033" r:id="rId10"/>
    <p:sldLayoutId id="214748403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7" Type="http://schemas.openxmlformats.org/officeDocument/2006/relationships/image" Target="../media/image2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2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2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image" Target="../media/image40.png"/><Relationship Id="rId7" Type="http://schemas.openxmlformats.org/officeDocument/2006/relationships/image" Target="../media/image3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37.wmf"/><Relationship Id="rId4" Type="http://schemas.openxmlformats.org/officeDocument/2006/relationships/oleObject" Target="../embeddings/oleObject16.bin"/><Relationship Id="rId9" Type="http://schemas.openxmlformats.org/officeDocument/2006/relationships/image" Target="../media/image39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image" Target="../media/image46.png"/><Relationship Id="rId7" Type="http://schemas.openxmlformats.org/officeDocument/2006/relationships/image" Target="../media/image4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43.wmf"/><Relationship Id="rId4" Type="http://schemas.openxmlformats.org/officeDocument/2006/relationships/oleObject" Target="../embeddings/oleObject19.bin"/><Relationship Id="rId9" Type="http://schemas.openxmlformats.org/officeDocument/2006/relationships/image" Target="../media/image45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49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3.png"/><Relationship Id="rId5" Type="http://schemas.openxmlformats.org/officeDocument/2006/relationships/image" Target="../media/image51.wmf"/><Relationship Id="rId4" Type="http://schemas.openxmlformats.org/officeDocument/2006/relationships/oleObject" Target="../embeddings/oleObject23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5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7.wmf"/><Relationship Id="rId12" Type="http://schemas.openxmlformats.org/officeDocument/2006/relationships/image" Target="../media/image11.png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9.wmf"/><Relationship Id="rId5" Type="http://schemas.openxmlformats.org/officeDocument/2006/relationships/image" Target="../media/image10.png"/><Relationship Id="rId10" Type="http://schemas.openxmlformats.org/officeDocument/2006/relationships/oleObject" Target="../embeddings/oleObject4.bin"/><Relationship Id="rId4" Type="http://schemas.openxmlformats.org/officeDocument/2006/relationships/image" Target="../media/image6.wmf"/><Relationship Id="rId9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image" Target="../media/image20.png"/><Relationship Id="rId7" Type="http://schemas.openxmlformats.org/officeDocument/2006/relationships/image" Target="../media/image17.wmf"/><Relationship Id="rId12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9.wmf"/><Relationship Id="rId5" Type="http://schemas.openxmlformats.org/officeDocument/2006/relationships/image" Target="../media/image16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18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3.png"/><Relationship Id="rId4" Type="http://schemas.openxmlformats.org/officeDocument/2006/relationships/image" Target="../media/image2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5.png"/><Relationship Id="rId4" Type="http://schemas.openxmlformats.org/officeDocument/2006/relationships/image" Target="../media/image2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s-ES" smtClean="0"/>
              <a:t>Tema </a:t>
            </a:r>
            <a:r>
              <a:rPr lang="es-ES" smtClean="0"/>
              <a:t>7</a:t>
            </a:r>
            <a:r>
              <a:rPr lang="es-ES" smtClean="0"/>
              <a:t/>
            </a:r>
            <a:br>
              <a:rPr lang="es-ES" smtClean="0"/>
            </a:br>
            <a:r>
              <a:rPr lang="es-ES" smtClean="0"/>
              <a:t>Cinemática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/>
            <a:r>
              <a:rPr lang="es-ES" sz="2000" b="1" smtClean="0"/>
              <a:t>Introducción</a:t>
            </a:r>
            <a:endParaRPr lang="es-ES" sz="2000" b="1" dirty="0"/>
          </a:p>
          <a:p>
            <a:pPr marL="514350" indent="-514350"/>
            <a:r>
              <a:rPr lang="en-US" sz="2000" b="1"/>
              <a:t>Fundamentos </a:t>
            </a:r>
            <a:r>
              <a:rPr lang="en-US" sz="2000" b="1"/>
              <a:t>matemáticos </a:t>
            </a:r>
            <a:r>
              <a:rPr lang="en-US" sz="2000" b="1" smtClean="0"/>
              <a:t>básicos</a:t>
            </a:r>
          </a:p>
          <a:p>
            <a:pPr marL="514350" indent="-514350"/>
            <a:r>
              <a:rPr lang="en-US" sz="2000" b="1" smtClean="0"/>
              <a:t>Sistemas </a:t>
            </a:r>
            <a:r>
              <a:rPr lang="en-US" sz="2000" b="1"/>
              <a:t>de referencia </a:t>
            </a:r>
            <a:r>
              <a:rPr lang="en-US" sz="2000" b="1"/>
              <a:t>y </a:t>
            </a:r>
            <a:r>
              <a:rPr lang="en-US" sz="2000" b="1" smtClean="0"/>
              <a:t>coordenadas</a:t>
            </a:r>
          </a:p>
          <a:p>
            <a:pPr marL="514350" indent="-514350"/>
            <a:r>
              <a:rPr lang="en-US" sz="2000" b="1" smtClean="0"/>
              <a:t>Cambios </a:t>
            </a:r>
            <a:r>
              <a:rPr lang="en-US" sz="2000" b="1"/>
              <a:t>de sistema </a:t>
            </a:r>
            <a:r>
              <a:rPr lang="en-US" sz="2000" b="1"/>
              <a:t>de </a:t>
            </a:r>
            <a:r>
              <a:rPr lang="en-US" sz="2000" b="1" smtClean="0"/>
              <a:t>referencia</a:t>
            </a:r>
          </a:p>
          <a:p>
            <a:pPr marL="514350" indent="-514350"/>
            <a:r>
              <a:rPr lang="en-US" sz="2000" b="1" smtClean="0"/>
              <a:t>Movimiento </a:t>
            </a:r>
            <a:r>
              <a:rPr lang="en-US" sz="2000" b="1"/>
              <a:t>del </a:t>
            </a:r>
            <a:r>
              <a:rPr lang="en-US" sz="2000" b="1" smtClean="0"/>
              <a:t>robot</a:t>
            </a:r>
          </a:p>
          <a:p>
            <a:pPr marL="514350" indent="-514350"/>
            <a:r>
              <a:rPr lang="es-ES" sz="2000" b="1" smtClean="0"/>
              <a:t>Velocidades </a:t>
            </a:r>
            <a:r>
              <a:rPr lang="es-ES" sz="2000" b="1"/>
              <a:t>en el robot</a:t>
            </a:r>
            <a:endParaRPr lang="en-US" sz="2000" b="1" smtClean="0"/>
          </a:p>
          <a:p>
            <a:pPr marL="514350" indent="-514350"/>
            <a:r>
              <a:rPr lang="en-US" sz="2000" b="1" smtClean="0"/>
              <a:t>Cálculos </a:t>
            </a:r>
            <a:r>
              <a:rPr lang="en-US" sz="2000" b="1"/>
              <a:t>de </a:t>
            </a:r>
            <a:r>
              <a:rPr lang="en-US" sz="2000" b="1" smtClean="0"/>
              <a:t>cinemática</a:t>
            </a:r>
          </a:p>
          <a:p>
            <a:pPr marL="514350" indent="-514350"/>
            <a:r>
              <a:rPr lang="en-US" sz="2000" b="1"/>
              <a:t>Trayectorias</a:t>
            </a:r>
          </a:p>
          <a:p>
            <a:pPr marL="514350" indent="-514350"/>
            <a:endParaRPr lang="es-ES" sz="2000" b="1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5C8CD-2A16-4F3A-8FFF-938E96A81D9B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1589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5. Movimiento </a:t>
            </a:r>
            <a:r>
              <a:rPr lang="es-ES"/>
              <a:t>del robot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3568" y="1340768"/>
            <a:ext cx="8352928" cy="5184576"/>
          </a:xfrm>
        </p:spPr>
        <p:txBody>
          <a:bodyPr/>
          <a:lstStyle/>
          <a:p>
            <a:pPr lvl="0"/>
            <a:r>
              <a:rPr lang="es-ES" b="1" smtClean="0"/>
              <a:t>Definiciones</a:t>
            </a:r>
          </a:p>
          <a:p>
            <a:pPr lvl="1"/>
            <a:r>
              <a:rPr lang="es-ES" b="1" smtClean="0"/>
              <a:t>Desplazamiento</a:t>
            </a:r>
            <a:r>
              <a:rPr lang="es-ES" smtClean="0"/>
              <a:t> : </a:t>
            </a:r>
            <a:r>
              <a:rPr lang="es-ES"/>
              <a:t>distancia que hay desde la posición original a la posición final. </a:t>
            </a:r>
            <a:endParaRPr lang="en-US"/>
          </a:p>
          <a:p>
            <a:pPr lvl="1"/>
            <a:r>
              <a:rPr lang="es-ES" b="1"/>
              <a:t>Recorrido</a:t>
            </a:r>
            <a:r>
              <a:rPr lang="es-ES"/>
              <a:t> es el número de metros que ha andado </a:t>
            </a:r>
            <a:r>
              <a:rPr lang="es-ES"/>
              <a:t>el </a:t>
            </a:r>
            <a:r>
              <a:rPr lang="es-ES" smtClean="0"/>
              <a:t>robot. </a:t>
            </a:r>
            <a:endParaRPr lang="en-US"/>
          </a:p>
          <a:p>
            <a:pPr lvl="1"/>
            <a:r>
              <a:rPr lang="es-ES" b="1"/>
              <a:t>Camino</a:t>
            </a:r>
            <a:r>
              <a:rPr lang="es-ES"/>
              <a:t> tiene que ver con los cambios de dirección que se han tomado hasta llegar a la meta. </a:t>
            </a:r>
            <a:endParaRPr lang="en-US"/>
          </a:p>
          <a:p>
            <a:pPr lvl="1"/>
            <a:r>
              <a:rPr lang="es-ES" b="1"/>
              <a:t>Trayectoria</a:t>
            </a:r>
            <a:r>
              <a:rPr lang="es-ES"/>
              <a:t> </a:t>
            </a:r>
            <a:r>
              <a:rPr lang="es-ES" smtClean="0"/>
              <a:t>nos </a:t>
            </a:r>
            <a:r>
              <a:rPr lang="es-ES"/>
              <a:t>proporciona no solo la posición, sino también el instante de tiempo en que se alcanza dicha posición</a:t>
            </a:r>
            <a:r>
              <a:rPr lang="es-ES"/>
              <a:t>. </a:t>
            </a:r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5C8CD-2A16-4F3A-8FFF-938E96A81D9B}" type="slidenum">
              <a:rPr lang="es-ES" smtClean="0"/>
              <a:pPr/>
              <a:t>10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390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5. Movimiento </a:t>
            </a:r>
            <a:r>
              <a:rPr lang="es-ES"/>
              <a:t>del robot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3568" y="1340768"/>
            <a:ext cx="8352928" cy="5184576"/>
          </a:xfrm>
        </p:spPr>
        <p:txBody>
          <a:bodyPr/>
          <a:lstStyle/>
          <a:p>
            <a:pPr lvl="0"/>
            <a:r>
              <a:rPr lang="es-ES" b="1" smtClean="0"/>
              <a:t>Movimiento lineal</a:t>
            </a:r>
          </a:p>
          <a:p>
            <a:pPr lvl="1"/>
            <a:r>
              <a:rPr lang="es-ES" smtClean="0"/>
              <a:t>El robot </a:t>
            </a:r>
            <a:r>
              <a:rPr lang="es-ES"/>
              <a:t>se mueve en </a:t>
            </a:r>
            <a:r>
              <a:rPr lang="es-ES"/>
              <a:t>línea </a:t>
            </a:r>
            <a:r>
              <a:rPr lang="es-ES" smtClean="0"/>
              <a:t>recta. El </a:t>
            </a:r>
            <a:r>
              <a:rPr lang="es-ES"/>
              <a:t>camino que sigue se puede expresar mediante la ecuación de </a:t>
            </a:r>
            <a:r>
              <a:rPr lang="es-ES"/>
              <a:t>una </a:t>
            </a:r>
            <a:r>
              <a:rPr lang="es-ES" smtClean="0"/>
              <a:t>recta. </a:t>
            </a:r>
          </a:p>
          <a:p>
            <a:pPr lvl="1"/>
            <a:r>
              <a:rPr lang="es-ES" smtClean="0"/>
              <a:t>Ecuación general</a:t>
            </a:r>
          </a:p>
          <a:p>
            <a:pPr marL="457200" lvl="1" indent="0">
              <a:buNone/>
            </a:pPr>
            <a:endParaRPr lang="es-ES"/>
          </a:p>
          <a:p>
            <a:pPr marL="457200" lvl="1" indent="0">
              <a:buNone/>
            </a:pPr>
            <a:endParaRPr lang="es-ES" smtClean="0"/>
          </a:p>
          <a:p>
            <a:pPr lvl="1"/>
            <a:r>
              <a:rPr lang="es-ES" smtClean="0"/>
              <a:t>Ecuación punto-pendiente</a:t>
            </a:r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5C8CD-2A16-4F3A-8FFF-938E96A81D9B}" type="slidenum">
              <a:rPr lang="es-ES" smtClean="0"/>
              <a:pPr/>
              <a:t>11</a:t>
            </a:fld>
            <a:endParaRPr lang="es-E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3259642"/>
              </p:ext>
            </p:extLst>
          </p:nvPr>
        </p:nvGraphicFramePr>
        <p:xfrm>
          <a:off x="2195736" y="3861048"/>
          <a:ext cx="2180814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" name="Equation" r:id="rId3" imgW="1002865" imgH="203112" progId="Equation.DSMT4">
                  <p:embed/>
                </p:oleObj>
              </mc:Choice>
              <mc:Fallback>
                <p:oleObj name="Equation" r:id="rId3" imgW="1002865" imgH="203112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3861048"/>
                        <a:ext cx="2180814" cy="4320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1306493"/>
              </p:ext>
            </p:extLst>
          </p:nvPr>
        </p:nvGraphicFramePr>
        <p:xfrm>
          <a:off x="2051720" y="5229200"/>
          <a:ext cx="2499278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4" name="Equation" r:id="rId5" imgW="1130300" imgH="228600" progId="Equation.DSMT4">
                  <p:embed/>
                </p:oleObj>
              </mc:Choice>
              <mc:Fallback>
                <p:oleObj name="Equation" r:id="rId5" imgW="113030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5229200"/>
                        <a:ext cx="2499278" cy="5040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8 Imagen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12160" y="2852936"/>
            <a:ext cx="2619375" cy="2290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CuadroTexto"/>
          <p:cNvSpPr txBox="1"/>
          <p:nvPr/>
        </p:nvSpPr>
        <p:spPr>
          <a:xfrm>
            <a:off x="5796136" y="5295880"/>
            <a:ext cx="324035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Hay una mancha en la posición (7,3)</a:t>
            </a:r>
          </a:p>
          <a:p>
            <a:r>
              <a:rPr lang="en-US" sz="1400" smtClean="0"/>
              <a:t>Ya que 2*7-3-2=9</a:t>
            </a:r>
            <a:r>
              <a:rPr lang="en-US" sz="1400" smtClean="0">
                <a:sym typeface="Symbol"/>
              </a:rPr>
              <a:t>0, el robot no limpia la mancha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1447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5. Movimiento </a:t>
            </a:r>
            <a:r>
              <a:rPr lang="es-ES"/>
              <a:t>del robot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3568" y="1340768"/>
            <a:ext cx="8352928" cy="5184576"/>
          </a:xfrm>
        </p:spPr>
        <p:txBody>
          <a:bodyPr/>
          <a:lstStyle/>
          <a:p>
            <a:pPr lvl="0"/>
            <a:r>
              <a:rPr lang="es-ES" b="1" smtClean="0"/>
              <a:t>Movimiento circular</a:t>
            </a:r>
          </a:p>
          <a:p>
            <a:pPr lvl="1"/>
            <a:r>
              <a:rPr lang="es-ES" smtClean="0"/>
              <a:t>El robot </a:t>
            </a:r>
            <a:r>
              <a:rPr lang="es-ES"/>
              <a:t>se mueve </a:t>
            </a:r>
            <a:r>
              <a:rPr lang="es-ES"/>
              <a:t>en </a:t>
            </a:r>
            <a:r>
              <a:rPr lang="es-ES" smtClean="0"/>
              <a:t>circulo. El </a:t>
            </a:r>
            <a:r>
              <a:rPr lang="es-ES"/>
              <a:t>camino que sigue se puede expresar mediante la ecuación de </a:t>
            </a:r>
            <a:r>
              <a:rPr lang="es-ES"/>
              <a:t>una </a:t>
            </a:r>
            <a:r>
              <a:rPr lang="es-ES" smtClean="0"/>
              <a:t>circunferencia. </a:t>
            </a:r>
          </a:p>
          <a:p>
            <a:pPr lvl="1"/>
            <a:endParaRPr lang="es-ES" smtClean="0"/>
          </a:p>
          <a:p>
            <a:pPr lvl="1"/>
            <a:endParaRPr lang="es-ES"/>
          </a:p>
          <a:p>
            <a:pPr lvl="1"/>
            <a:r>
              <a:rPr lang="es-ES" smtClean="0"/>
              <a:t>Ejemplos</a:t>
            </a:r>
            <a:endParaRPr lang="es-ES"/>
          </a:p>
          <a:p>
            <a:pPr marL="457200" lvl="1" indent="0">
              <a:buNone/>
            </a:pPr>
            <a:endParaRPr lang="es-ES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5C8CD-2A16-4F3A-8FFF-938E96A81D9B}" type="slidenum">
              <a:rPr lang="es-ES" smtClean="0"/>
              <a:pPr/>
              <a:t>12</a:t>
            </a:fld>
            <a:endParaRPr lang="es-E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1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056723"/>
              </p:ext>
            </p:extLst>
          </p:nvPr>
        </p:nvGraphicFramePr>
        <p:xfrm>
          <a:off x="3347864" y="3140968"/>
          <a:ext cx="2713261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3" imgW="1497950" imgH="241195" progId="Equation.DSMT4">
                  <p:embed/>
                </p:oleObj>
              </mc:Choice>
              <mc:Fallback>
                <p:oleObj name="Equation" r:id="rId3" imgW="1497950" imgH="241195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3140968"/>
                        <a:ext cx="2713261" cy="4320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12 Imagen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87821" y="3748778"/>
            <a:ext cx="2740914" cy="2388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13 Imagen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28183" y="3717031"/>
            <a:ext cx="2753487" cy="2483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2852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6. Velocidades </a:t>
            </a:r>
            <a:r>
              <a:rPr lang="en-US"/>
              <a:t>en </a:t>
            </a:r>
            <a:r>
              <a:rPr lang="en-US"/>
              <a:t>el </a:t>
            </a:r>
            <a:r>
              <a:rPr lang="en-US" smtClean="0"/>
              <a:t>robot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3568" y="1052736"/>
            <a:ext cx="4320480" cy="5184576"/>
          </a:xfrm>
        </p:spPr>
        <p:txBody>
          <a:bodyPr/>
          <a:lstStyle/>
          <a:p>
            <a:r>
              <a:rPr lang="es-ES" i="1" smtClean="0"/>
              <a:t>Velocidad media.</a:t>
            </a:r>
          </a:p>
          <a:p>
            <a:pPr lvl="1"/>
            <a:r>
              <a:rPr lang="es-ES" smtClean="0"/>
              <a:t>razón </a:t>
            </a:r>
            <a:r>
              <a:rPr lang="es-ES"/>
              <a:t>entre el </a:t>
            </a:r>
            <a:r>
              <a:rPr lang="es-ES"/>
              <a:t>desplazamiento </a:t>
            </a:r>
            <a:r>
              <a:rPr lang="es-ES" smtClean="0"/>
              <a:t>y </a:t>
            </a:r>
            <a:r>
              <a:rPr lang="es-ES"/>
              <a:t>el </a:t>
            </a:r>
            <a:r>
              <a:rPr lang="es-ES"/>
              <a:t>tiempo </a:t>
            </a:r>
            <a:r>
              <a:rPr lang="es-ES" smtClean="0"/>
              <a:t>invertido (m/s) </a:t>
            </a:r>
            <a:endParaRPr lang="es-ES" sz="2800" b="1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5C8CD-2A16-4F3A-8FFF-938E96A81D9B}" type="slidenum">
              <a:rPr lang="es-ES" smtClean="0"/>
              <a:pPr/>
              <a:t>13</a:t>
            </a:fld>
            <a:endParaRPr lang="es-E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4503870"/>
              </p:ext>
            </p:extLst>
          </p:nvPr>
        </p:nvGraphicFramePr>
        <p:xfrm>
          <a:off x="1187624" y="3068960"/>
          <a:ext cx="846094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7" name="Equation" r:id="rId3" imgW="444307" imgH="393529" progId="Equation.DSMT4">
                  <p:embed/>
                </p:oleObj>
              </mc:Choice>
              <mc:Fallback>
                <p:oleObj name="Equation" r:id="rId3" imgW="444307" imgH="393529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3068960"/>
                        <a:ext cx="846094" cy="7200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6 Imagen"/>
          <p:cNvPicPr/>
          <p:nvPr/>
        </p:nvPicPr>
        <p:blipFill>
          <a:blip r:embed="rId5"/>
          <a:stretch>
            <a:fillRect/>
          </a:stretch>
        </p:blipFill>
        <p:spPr>
          <a:xfrm>
            <a:off x="1187622" y="3933056"/>
            <a:ext cx="2447925" cy="2094865"/>
          </a:xfrm>
          <a:prstGeom prst="rect">
            <a:avLst/>
          </a:prstGeom>
        </p:spPr>
      </p:pic>
      <p:pic>
        <p:nvPicPr>
          <p:cNvPr id="8" name="7 Imagen"/>
          <p:cNvPicPr/>
          <p:nvPr/>
        </p:nvPicPr>
        <p:blipFill>
          <a:blip r:embed="rId6"/>
          <a:stretch>
            <a:fillRect/>
          </a:stretch>
        </p:blipFill>
        <p:spPr>
          <a:xfrm>
            <a:off x="5800030" y="3502208"/>
            <a:ext cx="2524125" cy="2536825"/>
          </a:xfrm>
          <a:prstGeom prst="rect">
            <a:avLst/>
          </a:prstGeom>
        </p:spPr>
      </p:pic>
      <p:sp>
        <p:nvSpPr>
          <p:cNvPr id="9" name="Marcador de contenido 2"/>
          <p:cNvSpPr txBox="1">
            <a:spLocks/>
          </p:cNvSpPr>
          <p:nvPr/>
        </p:nvSpPr>
        <p:spPr>
          <a:xfrm>
            <a:off x="4788024" y="1052736"/>
            <a:ext cx="4320480" cy="518457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i="1" smtClean="0"/>
              <a:t>Velocidad angular.</a:t>
            </a:r>
          </a:p>
          <a:p>
            <a:pPr lvl="1"/>
            <a:r>
              <a:rPr lang="es-ES" smtClean="0"/>
              <a:t>razón entre el ángulo girado y el tiempo invertido (rd/s)</a:t>
            </a:r>
            <a:endParaRPr lang="es-ES" b="1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1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5551608"/>
              </p:ext>
            </p:extLst>
          </p:nvPr>
        </p:nvGraphicFramePr>
        <p:xfrm>
          <a:off x="5652120" y="3120008"/>
          <a:ext cx="886467" cy="669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" name="Equation" r:id="rId7" imgW="507780" imgH="393529" progId="Equation.DSMT4">
                  <p:embed/>
                </p:oleObj>
              </mc:Choice>
              <mc:Fallback>
                <p:oleObj name="Equation" r:id="rId7" imgW="507780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120" y="3120008"/>
                        <a:ext cx="886467" cy="6690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662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6. Velocidades </a:t>
            </a:r>
            <a:r>
              <a:rPr lang="en-US"/>
              <a:t>en </a:t>
            </a:r>
            <a:r>
              <a:rPr lang="en-US"/>
              <a:t>el </a:t>
            </a:r>
            <a:r>
              <a:rPr lang="en-US" smtClean="0"/>
              <a:t>robot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3568" y="1052736"/>
            <a:ext cx="7992888" cy="5184576"/>
          </a:xfrm>
        </p:spPr>
        <p:txBody>
          <a:bodyPr/>
          <a:lstStyle/>
          <a:p>
            <a:r>
              <a:rPr lang="es-ES" smtClean="0"/>
              <a:t>Calculos de velocidades con la odometría</a:t>
            </a:r>
          </a:p>
          <a:p>
            <a:pPr lvl="1"/>
            <a:r>
              <a:rPr lang="es-ES" smtClean="0"/>
              <a:t>La odometría de un robot proporciona </a:t>
            </a:r>
            <a:r>
              <a:rPr lang="es-ES"/>
              <a:t>los metros que recorren </a:t>
            </a:r>
            <a:r>
              <a:rPr lang="es-ES"/>
              <a:t>sus </a:t>
            </a:r>
            <a:r>
              <a:rPr lang="es-ES" smtClean="0"/>
              <a:t>ruedas (</a:t>
            </a:r>
            <a:r>
              <a:rPr lang="es-ES" i="1" smtClean="0"/>
              <a:t>recorrido)</a:t>
            </a:r>
            <a:r>
              <a:rPr lang="es-ES" smtClean="0"/>
              <a:t> </a:t>
            </a:r>
            <a:r>
              <a:rPr lang="es-ES"/>
              <a:t>entre dos instantes de tiempo y el ángulo que ha </a:t>
            </a:r>
            <a:r>
              <a:rPr lang="es-ES"/>
              <a:t>girado </a:t>
            </a:r>
            <a:r>
              <a:rPr lang="es-ES" smtClean="0"/>
              <a:t>el </a:t>
            </a:r>
            <a:r>
              <a:rPr lang="es-ES"/>
              <a:t>robot</a:t>
            </a:r>
            <a:r>
              <a:rPr lang="es-ES" smtClean="0"/>
              <a:t>.</a:t>
            </a:r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5C8CD-2A16-4F3A-8FFF-938E96A81D9B}" type="slidenum">
              <a:rPr lang="es-ES" smtClean="0"/>
              <a:pPr/>
              <a:t>14</a:t>
            </a:fld>
            <a:endParaRPr lang="es-E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2" name="11 Image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76196" y="2924944"/>
            <a:ext cx="3188292" cy="2786769"/>
          </a:xfrm>
          <a:prstGeom prst="rect">
            <a:avLst/>
          </a:prstGeom>
        </p:spPr>
      </p:pic>
      <p:sp>
        <p:nvSpPr>
          <p:cNvPr id="13" name="Marcador de contenido 2"/>
          <p:cNvSpPr txBox="1">
            <a:spLocks/>
          </p:cNvSpPr>
          <p:nvPr/>
        </p:nvSpPr>
        <p:spPr>
          <a:xfrm>
            <a:off x="611560" y="3284984"/>
            <a:ext cx="5112568" cy="273630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s-ES" smtClean="0"/>
              <a:t>Suponer que el robot entre dos posiciones </a:t>
            </a:r>
            <a:r>
              <a:rPr lang="es-ES"/>
              <a:t>próximas </a:t>
            </a:r>
            <a:r>
              <a:rPr lang="es-ES" smtClean="0"/>
              <a:t>1 y 2, recorre un camino que puede ser siempre aproximado a un arco de una circunferencia </a:t>
            </a:r>
            <a:r>
              <a:rPr lang="es-ES" i="1"/>
              <a:t>C</a:t>
            </a:r>
            <a:r>
              <a:rPr lang="es-ES"/>
              <a:t> </a:t>
            </a:r>
            <a:r>
              <a:rPr lang="es-ES" smtClean="0"/>
              <a:t>de cierto radio </a:t>
            </a:r>
            <a:r>
              <a:rPr lang="es-ES" i="1" smtClean="0"/>
              <a:t>R</a:t>
            </a:r>
            <a:r>
              <a:rPr lang="es-ES" smtClean="0"/>
              <a:t>.</a:t>
            </a:r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167358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6. Velocidades </a:t>
            </a:r>
            <a:r>
              <a:rPr lang="en-US"/>
              <a:t>en </a:t>
            </a:r>
            <a:r>
              <a:rPr lang="en-US"/>
              <a:t>el </a:t>
            </a:r>
            <a:r>
              <a:rPr lang="en-US" smtClean="0"/>
              <a:t>robot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3568" y="1052736"/>
            <a:ext cx="7992888" cy="5184576"/>
          </a:xfrm>
        </p:spPr>
        <p:txBody>
          <a:bodyPr/>
          <a:lstStyle/>
          <a:p>
            <a:r>
              <a:rPr lang="es-ES" smtClean="0"/>
              <a:t>Calculos de velocidades con la odometría</a:t>
            </a:r>
          </a:p>
          <a:p>
            <a:pPr lvl="1"/>
            <a:r>
              <a:rPr lang="es-ES"/>
              <a:t>Como la longitud del arco recorrido </a:t>
            </a:r>
            <a:r>
              <a:rPr lang="es-ES" i="1"/>
              <a:t>C</a:t>
            </a:r>
            <a:r>
              <a:rPr lang="es-ES"/>
              <a:t> se conoce por </a:t>
            </a:r>
            <a:r>
              <a:rPr lang="es-ES" i="1"/>
              <a:t>odometría</a:t>
            </a:r>
            <a:r>
              <a:rPr lang="es-ES"/>
              <a:t> y también el giro ∆</a:t>
            </a:r>
            <a:r>
              <a:rPr lang="es-ES">
                <a:sym typeface="Symbol"/>
              </a:rPr>
              <a:t></a:t>
            </a:r>
            <a:r>
              <a:rPr lang="es-ES"/>
              <a:t> es conocido, podemos conocer el radio de la circunferencia </a:t>
            </a:r>
            <a:endParaRPr lang="es-ES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5C8CD-2A16-4F3A-8FFF-938E96A81D9B}" type="slidenum">
              <a:rPr lang="es-ES" smtClean="0"/>
              <a:pPr/>
              <a:t>15</a:t>
            </a:fld>
            <a:endParaRPr lang="es-E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8 Imagen"/>
          <p:cNvPicPr/>
          <p:nvPr/>
        </p:nvPicPr>
        <p:blipFill>
          <a:blip r:embed="rId3"/>
          <a:stretch>
            <a:fillRect/>
          </a:stretch>
        </p:blipFill>
        <p:spPr>
          <a:xfrm>
            <a:off x="5292080" y="3194392"/>
            <a:ext cx="3476625" cy="3042920"/>
          </a:xfrm>
          <a:prstGeom prst="rect">
            <a:avLst/>
          </a:prstGeom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2731258"/>
              </p:ext>
            </p:extLst>
          </p:nvPr>
        </p:nvGraphicFramePr>
        <p:xfrm>
          <a:off x="2843808" y="2924944"/>
          <a:ext cx="954107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9" name="Equation" r:id="rId4" imgW="508000" imgH="419100" progId="Equation.DSMT4">
                  <p:embed/>
                </p:oleObj>
              </mc:Choice>
              <mc:Fallback>
                <p:oleObj name="Equation" r:id="rId4" imgW="508000" imgH="4191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2924944"/>
                        <a:ext cx="954107" cy="792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Marcador de contenido 2"/>
          <p:cNvSpPr txBox="1">
            <a:spLocks/>
          </p:cNvSpPr>
          <p:nvPr/>
        </p:nvSpPr>
        <p:spPr>
          <a:xfrm>
            <a:off x="592932" y="3721224"/>
            <a:ext cx="5112568" cy="273630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s-ES" smtClean="0"/>
              <a:t>Con esto se calcular la velocidad angular y lineal</a:t>
            </a:r>
            <a:endParaRPr lang="es-ES" smtClean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1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9089189"/>
              </p:ext>
            </p:extLst>
          </p:nvPr>
        </p:nvGraphicFramePr>
        <p:xfrm>
          <a:off x="2339752" y="4715853"/>
          <a:ext cx="1375509" cy="473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0" name="Equation" r:id="rId6" imgW="583947" imgH="203112" progId="Equation.DSMT4">
                  <p:embed/>
                </p:oleObj>
              </mc:Choice>
              <mc:Fallback>
                <p:oleObj name="Equation" r:id="rId6" imgW="583947" imgH="203112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4715853"/>
                        <a:ext cx="1375509" cy="4735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" name="1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4117162"/>
              </p:ext>
            </p:extLst>
          </p:nvPr>
        </p:nvGraphicFramePr>
        <p:xfrm>
          <a:off x="2411760" y="5301208"/>
          <a:ext cx="1250812" cy="4594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1" name="Equation" r:id="rId8" imgW="469696" imgH="177723" progId="Equation.DSMT4">
                  <p:embed/>
                </p:oleObj>
              </mc:Choice>
              <mc:Fallback>
                <p:oleObj name="Equation" r:id="rId8" imgW="469696" imgH="177723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5301208"/>
                        <a:ext cx="1250812" cy="4594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600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7</a:t>
            </a:r>
            <a:r>
              <a:rPr lang="en-US"/>
              <a:t>. </a:t>
            </a:r>
            <a:r>
              <a:rPr lang="en-US" smtClean="0"/>
              <a:t>Cálculos </a:t>
            </a:r>
            <a:r>
              <a:rPr lang="en-US"/>
              <a:t>de cinemática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3568" y="1052736"/>
            <a:ext cx="6984776" cy="5184576"/>
          </a:xfrm>
        </p:spPr>
        <p:txBody>
          <a:bodyPr/>
          <a:lstStyle/>
          <a:p>
            <a:r>
              <a:rPr lang="es-ES" smtClean="0"/>
              <a:t>El monociclo</a:t>
            </a:r>
          </a:p>
          <a:p>
            <a:pPr lvl="1"/>
            <a:r>
              <a:rPr lang="es-ES"/>
              <a:t>El monociclo es el robot móvil más elemental y consta de una sola rueda que puede avanzar y girar, por lo tanto </a:t>
            </a:r>
            <a:r>
              <a:rPr lang="es-ES"/>
              <a:t>tiene </a:t>
            </a:r>
            <a:r>
              <a:rPr lang="es-ES" smtClean="0"/>
              <a:t>2GDL</a:t>
            </a:r>
          </a:p>
          <a:p>
            <a:endParaRPr lang="es-ES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5C8CD-2A16-4F3A-8FFF-938E96A81D9B}" type="slidenum">
              <a:rPr lang="es-ES" smtClean="0"/>
              <a:pPr/>
              <a:t>16</a:t>
            </a:fld>
            <a:endParaRPr lang="es-E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" name="16 Imagen" descr="http://www.roboticstoday.com/uploads/images/robots/robotpictures-all/murata-girl-00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84368" y="1106239"/>
            <a:ext cx="1152128" cy="16825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7930" y="3035548"/>
            <a:ext cx="2482502" cy="3245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Marcador de contenido 2"/>
          <p:cNvSpPr txBox="1">
            <a:spLocks/>
          </p:cNvSpPr>
          <p:nvPr/>
        </p:nvSpPr>
        <p:spPr>
          <a:xfrm>
            <a:off x="683568" y="3284984"/>
            <a:ext cx="5112568" cy="288550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s-ES" smtClean="0"/>
              <a:t>Para explicar la cinemática de este robot vamos a suponer que analizamos movimientos muy pequeños en instantes muy cortos de tiempo y siguiendo un camino recto.</a:t>
            </a:r>
          </a:p>
          <a:p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424065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7</a:t>
            </a:r>
            <a:r>
              <a:rPr lang="en-US"/>
              <a:t>. </a:t>
            </a:r>
            <a:r>
              <a:rPr lang="en-US" smtClean="0"/>
              <a:t>Cálculos </a:t>
            </a:r>
            <a:r>
              <a:rPr lang="en-US"/>
              <a:t>de cinemática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3568" y="1052736"/>
            <a:ext cx="5400600" cy="5184576"/>
          </a:xfrm>
        </p:spPr>
        <p:txBody>
          <a:bodyPr/>
          <a:lstStyle/>
          <a:p>
            <a:r>
              <a:rPr lang="es-ES" smtClean="0"/>
              <a:t>El monociclo</a:t>
            </a:r>
          </a:p>
          <a:p>
            <a:pPr marL="457200" lvl="1" indent="0">
              <a:buNone/>
            </a:pPr>
            <a:r>
              <a:rPr lang="es-ES" smtClean="0"/>
              <a:t>- El </a:t>
            </a:r>
            <a:r>
              <a:rPr lang="es-ES"/>
              <a:t>problema </a:t>
            </a:r>
            <a:r>
              <a:rPr lang="es-ES"/>
              <a:t>consiste </a:t>
            </a:r>
            <a:r>
              <a:rPr lang="es-ES" smtClean="0"/>
              <a:t>en: </a:t>
            </a:r>
            <a:r>
              <a:rPr lang="es-ES"/>
              <a:t>conocida la posición 1 </a:t>
            </a:r>
            <a:r>
              <a:rPr lang="es-ES"/>
              <a:t>del </a:t>
            </a:r>
            <a:r>
              <a:rPr lang="es-ES" smtClean="0"/>
              <a:t>robot (</a:t>
            </a:r>
            <a:r>
              <a:rPr lang="es-ES"/>
              <a:t>x1,y1), encontrar las nuevas coordenadas en la posición </a:t>
            </a:r>
            <a:r>
              <a:rPr lang="es-ES"/>
              <a:t>2 </a:t>
            </a:r>
            <a:r>
              <a:rPr lang="es-ES" smtClean="0"/>
              <a:t>(x2,y2) si </a:t>
            </a:r>
            <a:r>
              <a:rPr lang="es-ES"/>
              <a:t>sabemos la velocidad a la que se mueve el monociclo y el tiempo invertido durante </a:t>
            </a:r>
            <a:r>
              <a:rPr lang="es-ES"/>
              <a:t>ese </a:t>
            </a:r>
            <a:r>
              <a:rPr lang="es-ES" smtClean="0"/>
              <a:t>recorrido.</a:t>
            </a:r>
          </a:p>
          <a:p>
            <a:endParaRPr lang="es-ES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5C8CD-2A16-4F3A-8FFF-938E96A81D9B}" type="slidenum">
              <a:rPr lang="es-ES" smtClean="0"/>
              <a:pPr/>
              <a:t>17</a:t>
            </a:fld>
            <a:endParaRPr lang="es-E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8972" y="1085832"/>
            <a:ext cx="2985516" cy="363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2479977"/>
              </p:ext>
            </p:extLst>
          </p:nvPr>
        </p:nvGraphicFramePr>
        <p:xfrm>
          <a:off x="1632372" y="5119092"/>
          <a:ext cx="1704051" cy="7166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3" name="Equation" r:id="rId4" imgW="1002865" imgH="431613" progId="Equation.DSMT4">
                  <p:embed/>
                </p:oleObj>
              </mc:Choice>
              <mc:Fallback>
                <p:oleObj name="Equation" r:id="rId4" imgW="1002865" imgH="431613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2372" y="5119092"/>
                        <a:ext cx="1704051" cy="7166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1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1823169"/>
              </p:ext>
            </p:extLst>
          </p:nvPr>
        </p:nvGraphicFramePr>
        <p:xfrm>
          <a:off x="3923928" y="5157192"/>
          <a:ext cx="1590134" cy="6446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4" name="Equation" r:id="rId6" imgW="1054100" imgH="431800" progId="Equation.DSMT4">
                  <p:embed/>
                </p:oleObj>
              </mc:Choice>
              <mc:Fallback>
                <p:oleObj name="Equation" r:id="rId6" imgW="1054100" imgH="431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5157192"/>
                        <a:ext cx="1590134" cy="6446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" name="1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2107366"/>
              </p:ext>
            </p:extLst>
          </p:nvPr>
        </p:nvGraphicFramePr>
        <p:xfrm>
          <a:off x="6665268" y="5085184"/>
          <a:ext cx="1823315" cy="6732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5" name="Equation" r:id="rId8" imgW="1231900" imgH="457200" progId="Equation.DSMT4">
                  <p:embed/>
                </p:oleObj>
              </mc:Choice>
              <mc:Fallback>
                <p:oleObj name="Equation" r:id="rId8" imgW="1231900" imgH="457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5268" y="5085184"/>
                        <a:ext cx="1823315" cy="6732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15 Flecha derecha"/>
          <p:cNvSpPr/>
          <p:nvPr/>
        </p:nvSpPr>
        <p:spPr>
          <a:xfrm>
            <a:off x="3491880" y="5373216"/>
            <a:ext cx="360040" cy="216024"/>
          </a:xfrm>
          <a:prstGeom prst="rightArrow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Flecha derecha"/>
          <p:cNvSpPr/>
          <p:nvPr/>
        </p:nvSpPr>
        <p:spPr>
          <a:xfrm>
            <a:off x="6012160" y="5373216"/>
            <a:ext cx="360040" cy="216024"/>
          </a:xfrm>
          <a:prstGeom prst="rightArrow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8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7</a:t>
            </a:r>
            <a:r>
              <a:rPr lang="en-US" smtClean="0"/>
              <a:t>. </a:t>
            </a:r>
            <a:r>
              <a:rPr lang="en-US"/>
              <a:t>Cálculos de cinemática</a:t>
            </a:r>
            <a:r>
              <a:rPr lang="en-US" smtClean="0"/>
              <a:t>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3568" y="1052736"/>
            <a:ext cx="5112568" cy="5184576"/>
          </a:xfrm>
        </p:spPr>
        <p:txBody>
          <a:bodyPr/>
          <a:lstStyle/>
          <a:p>
            <a:r>
              <a:rPr lang="es-ES"/>
              <a:t>R</a:t>
            </a:r>
            <a:r>
              <a:rPr lang="es-ES" smtClean="0"/>
              <a:t>obot manipulador</a:t>
            </a:r>
          </a:p>
          <a:p>
            <a:pPr lvl="1"/>
            <a:r>
              <a:rPr lang="es-ES" smtClean="0"/>
              <a:t>2 GDL y 4 sistemas de referencia</a:t>
            </a:r>
          </a:p>
          <a:p>
            <a:pPr lvl="1"/>
            <a:r>
              <a:rPr lang="es-ES"/>
              <a:t>La cinemática directa </a:t>
            </a:r>
            <a:r>
              <a:rPr lang="es-ES"/>
              <a:t>consistirá </a:t>
            </a:r>
            <a:r>
              <a:rPr lang="es-ES" smtClean="0"/>
              <a:t>en:</a:t>
            </a:r>
          </a:p>
          <a:p>
            <a:pPr lvl="2"/>
            <a:r>
              <a:rPr lang="es-ES" smtClean="0"/>
              <a:t> </a:t>
            </a:r>
            <a:r>
              <a:rPr lang="es-ES"/>
              <a:t>conocidos los ángulos de giro de cada </a:t>
            </a:r>
            <a:r>
              <a:rPr lang="es-ES"/>
              <a:t>articulación </a:t>
            </a:r>
            <a:r>
              <a:rPr lang="es-ES" smtClean="0"/>
              <a:t>(</a:t>
            </a:r>
            <a:r>
              <a:rPr lang="es-ES" smtClean="0">
                <a:sym typeface="Symbol"/>
              </a:rPr>
              <a:t></a:t>
            </a:r>
            <a:r>
              <a:rPr lang="es-ES" i="1" baseline="-25000" smtClean="0"/>
              <a:t>1</a:t>
            </a:r>
            <a:r>
              <a:rPr lang="es-ES" smtClean="0"/>
              <a:t> y </a:t>
            </a:r>
            <a:r>
              <a:rPr lang="es-ES" smtClean="0">
                <a:sym typeface="Symbol"/>
              </a:rPr>
              <a:t></a:t>
            </a:r>
            <a:r>
              <a:rPr lang="es-ES" i="1" baseline="-25000" smtClean="0"/>
              <a:t>2</a:t>
            </a:r>
            <a:r>
              <a:rPr lang="es-ES"/>
              <a:t>), </a:t>
            </a:r>
            <a:r>
              <a:rPr lang="es-ES" smtClean="0"/>
              <a:t> la </a:t>
            </a:r>
            <a:r>
              <a:rPr lang="es-ES"/>
              <a:t>longitud de los eslabones (</a:t>
            </a:r>
            <a:r>
              <a:rPr lang="es-ES" i="1"/>
              <a:t>L</a:t>
            </a:r>
            <a:r>
              <a:rPr lang="es-ES"/>
              <a:t>) y la distancia </a:t>
            </a:r>
            <a:r>
              <a:rPr lang="es-ES" i="1"/>
              <a:t>a</a:t>
            </a:r>
            <a:r>
              <a:rPr lang="es-ES"/>
              <a:t> de </a:t>
            </a:r>
            <a:r>
              <a:rPr lang="es-ES"/>
              <a:t>acople </a:t>
            </a:r>
            <a:r>
              <a:rPr lang="es-ES" smtClean="0"/>
              <a:t>al </a:t>
            </a:r>
            <a:r>
              <a:rPr lang="es-ES" i="1" smtClean="0"/>
              <a:t>end effector</a:t>
            </a:r>
          </a:p>
          <a:p>
            <a:pPr lvl="2"/>
            <a:r>
              <a:rPr lang="es-ES" smtClean="0"/>
              <a:t>calcular </a:t>
            </a:r>
            <a:r>
              <a:rPr lang="es-ES"/>
              <a:t>la posición </a:t>
            </a:r>
            <a:r>
              <a:rPr lang="es-ES"/>
              <a:t>del </a:t>
            </a:r>
            <a:r>
              <a:rPr lang="es-ES" smtClean="0"/>
              <a:t>punto </a:t>
            </a:r>
            <a:r>
              <a:rPr lang="es-ES" i="1" smtClean="0"/>
              <a:t>P</a:t>
            </a:r>
            <a:r>
              <a:rPr lang="es-ES" smtClean="0"/>
              <a:t> </a:t>
            </a:r>
            <a:r>
              <a:rPr lang="es-ES"/>
              <a:t>en el sistema de referencia de la base {</a:t>
            </a:r>
            <a:r>
              <a:rPr lang="es-ES" i="1"/>
              <a:t>S</a:t>
            </a:r>
            <a:r>
              <a:rPr lang="es-ES" baseline="-25000"/>
              <a:t>0</a:t>
            </a:r>
            <a:r>
              <a:rPr lang="es-ES"/>
              <a:t>}. </a:t>
            </a:r>
            <a:endParaRPr lang="es-ES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5C8CD-2A16-4F3A-8FFF-938E96A81D9B}" type="slidenum">
              <a:rPr lang="es-ES" smtClean="0"/>
              <a:pPr/>
              <a:t>18</a:t>
            </a:fld>
            <a:endParaRPr lang="es-E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" name="10 Imagen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24128" y="836712"/>
            <a:ext cx="3438525" cy="2296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11 Imagen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24165" y="3133507"/>
            <a:ext cx="2838450" cy="2785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5907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7</a:t>
            </a:r>
            <a:r>
              <a:rPr lang="en-US" smtClean="0"/>
              <a:t>. </a:t>
            </a:r>
            <a:r>
              <a:rPr lang="en-US"/>
              <a:t>Cálculos de cinemática</a:t>
            </a:r>
            <a:r>
              <a:rPr lang="en-US" smtClean="0"/>
              <a:t>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3568" y="1052736"/>
            <a:ext cx="7992888" cy="5184576"/>
          </a:xfrm>
        </p:spPr>
        <p:txBody>
          <a:bodyPr/>
          <a:lstStyle/>
          <a:p>
            <a:r>
              <a:rPr lang="es-ES" smtClean="0"/>
              <a:t>A través de relaciones entre los sistemas de coordenadas </a:t>
            </a:r>
            <a:r>
              <a:rPr lang="es-ES"/>
              <a:t>{</a:t>
            </a:r>
            <a:r>
              <a:rPr lang="es-ES" i="1" smtClean="0"/>
              <a:t>S</a:t>
            </a:r>
            <a:r>
              <a:rPr lang="es-ES" baseline="-25000"/>
              <a:t>0</a:t>
            </a:r>
            <a:r>
              <a:rPr lang="es-ES" smtClean="0"/>
              <a:t>}, </a:t>
            </a:r>
            <a:r>
              <a:rPr lang="es-ES"/>
              <a:t>{</a:t>
            </a:r>
            <a:r>
              <a:rPr lang="es-ES" i="1" smtClean="0"/>
              <a:t>S</a:t>
            </a:r>
            <a:r>
              <a:rPr lang="es-ES" baseline="-25000"/>
              <a:t>1</a:t>
            </a:r>
            <a:r>
              <a:rPr lang="es-ES" smtClean="0"/>
              <a:t>}, </a:t>
            </a:r>
            <a:r>
              <a:rPr lang="es-ES"/>
              <a:t>{</a:t>
            </a:r>
            <a:r>
              <a:rPr lang="es-ES" i="1" smtClean="0"/>
              <a:t>S</a:t>
            </a:r>
            <a:r>
              <a:rPr lang="es-ES" baseline="-25000"/>
              <a:t>2</a:t>
            </a:r>
            <a:r>
              <a:rPr lang="es-ES" smtClean="0"/>
              <a:t>} y </a:t>
            </a:r>
            <a:r>
              <a:rPr lang="es-ES"/>
              <a:t>{</a:t>
            </a:r>
            <a:r>
              <a:rPr lang="es-ES" i="1"/>
              <a:t>S</a:t>
            </a:r>
            <a:r>
              <a:rPr lang="es-ES" baseline="-25000"/>
              <a:t>3</a:t>
            </a:r>
            <a:r>
              <a:rPr lang="es-ES"/>
              <a:t>}, </a:t>
            </a:r>
            <a:r>
              <a:rPr lang="es-ES" smtClean="0"/>
              <a:t>se llega a </a:t>
            </a:r>
          </a:p>
          <a:p>
            <a:endParaRPr lang="es-ES"/>
          </a:p>
          <a:p>
            <a:pPr marL="0" indent="0">
              <a:buNone/>
            </a:pPr>
            <a:endParaRPr lang="es-ES"/>
          </a:p>
          <a:p>
            <a:pPr marL="0" indent="0">
              <a:buNone/>
            </a:pPr>
            <a:endParaRPr lang="es-ES"/>
          </a:p>
          <a:p>
            <a:r>
              <a:rPr lang="es-ES" smtClean="0"/>
              <a:t>Dando valores </a:t>
            </a:r>
            <a:r>
              <a:rPr lang="es-ES"/>
              <a:t>a </a:t>
            </a:r>
            <a:r>
              <a:rPr lang="es-ES" smtClean="0"/>
              <a:t>los giros de las articulaciones </a:t>
            </a:r>
            <a:r>
              <a:rPr lang="es-ES"/>
              <a:t>del robot</a:t>
            </a:r>
            <a:r>
              <a:rPr lang="es-ES"/>
              <a:t>, </a:t>
            </a:r>
            <a:r>
              <a:rPr lang="es-ES" smtClean="0"/>
              <a:t>se calcula </a:t>
            </a:r>
            <a:r>
              <a:rPr lang="es-ES"/>
              <a:t>la posición del efector final respecto del sistema de referencia </a:t>
            </a:r>
            <a:r>
              <a:rPr lang="es-ES"/>
              <a:t>del </a:t>
            </a:r>
            <a:r>
              <a:rPr lang="es-ES" smtClean="0"/>
              <a:t>robot </a:t>
            </a:r>
            <a:r>
              <a:rPr lang="es-ES"/>
              <a:t>{</a:t>
            </a:r>
            <a:r>
              <a:rPr lang="es-ES" i="1"/>
              <a:t>S</a:t>
            </a:r>
            <a:r>
              <a:rPr lang="es-ES" baseline="-25000"/>
              <a:t>0</a:t>
            </a:r>
            <a:r>
              <a:rPr lang="es-ES" smtClean="0"/>
              <a:t>}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5C8CD-2A16-4F3A-8FFF-938E96A81D9B}" type="slidenum">
              <a:rPr lang="es-ES" smtClean="0"/>
              <a:pPr/>
              <a:t>19</a:t>
            </a:fld>
            <a:endParaRPr lang="es-E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" name="1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7955353"/>
              </p:ext>
            </p:extLst>
          </p:nvPr>
        </p:nvGraphicFramePr>
        <p:xfrm>
          <a:off x="2673619" y="2492896"/>
          <a:ext cx="3796761" cy="817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7" name="Equation" r:id="rId3" imgW="2120900" imgH="457200" progId="Equation.DSMT4">
                  <p:embed/>
                </p:oleObj>
              </mc:Choice>
              <mc:Fallback>
                <p:oleObj name="Equation" r:id="rId3" imgW="2120900" imgH="4572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3619" y="2492896"/>
                        <a:ext cx="3796761" cy="8172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907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1. Introducción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3568" y="908720"/>
            <a:ext cx="8352928" cy="5544616"/>
          </a:xfrm>
        </p:spPr>
        <p:txBody>
          <a:bodyPr/>
          <a:lstStyle/>
          <a:p>
            <a:r>
              <a:rPr lang="es-ES"/>
              <a:t>La cinemática estudia el estado de movimiento de los cuerpos sin tener en cuenta las causas </a:t>
            </a:r>
            <a:r>
              <a:rPr lang="es-ES"/>
              <a:t>que </a:t>
            </a:r>
            <a:r>
              <a:rPr lang="es-ES" smtClean="0"/>
              <a:t>lo producen.</a:t>
            </a:r>
          </a:p>
          <a:p>
            <a:r>
              <a:rPr lang="es-ES"/>
              <a:t>C</a:t>
            </a:r>
            <a:r>
              <a:rPr lang="es-ES" smtClean="0"/>
              <a:t>inemática </a:t>
            </a:r>
            <a:r>
              <a:rPr lang="es-ES"/>
              <a:t>de </a:t>
            </a:r>
            <a:r>
              <a:rPr lang="es-ES"/>
              <a:t>un </a:t>
            </a:r>
            <a:r>
              <a:rPr lang="es-ES" smtClean="0"/>
              <a:t>robot:</a:t>
            </a:r>
          </a:p>
          <a:p>
            <a:pPr lvl="1"/>
            <a:r>
              <a:rPr lang="es-ES" smtClean="0"/>
              <a:t>Robot móvil: </a:t>
            </a:r>
            <a:r>
              <a:rPr lang="es-ES"/>
              <a:t>dónde </a:t>
            </a:r>
            <a:r>
              <a:rPr lang="es-ES" smtClean="0"/>
              <a:t>y </a:t>
            </a:r>
            <a:r>
              <a:rPr lang="es-ES"/>
              <a:t>cómo se mueve</a:t>
            </a:r>
            <a:endParaRPr lang="es-ES" smtClean="0"/>
          </a:p>
          <a:p>
            <a:pPr lvl="1"/>
            <a:r>
              <a:rPr lang="es-ES" smtClean="0"/>
              <a:t>Robot articulado: </a:t>
            </a:r>
            <a:r>
              <a:rPr lang="es-ES"/>
              <a:t>cómo se mueve </a:t>
            </a:r>
            <a:r>
              <a:rPr lang="es-ES"/>
              <a:t>cada </a:t>
            </a:r>
            <a:r>
              <a:rPr lang="es-ES" smtClean="0"/>
              <a:t>eslabón y el </a:t>
            </a:r>
            <a:r>
              <a:rPr lang="es-ES" i="1"/>
              <a:t>end </a:t>
            </a:r>
            <a:r>
              <a:rPr lang="es-ES" i="1" smtClean="0"/>
              <a:t>effector</a:t>
            </a:r>
          </a:p>
          <a:p>
            <a:r>
              <a:rPr lang="es-ES" smtClean="0"/>
              <a:t>Dos cinemáticas:</a:t>
            </a:r>
          </a:p>
          <a:p>
            <a:pPr lvl="1"/>
            <a:r>
              <a:rPr lang="es-ES" smtClean="0"/>
              <a:t>Directa: </a:t>
            </a:r>
            <a:r>
              <a:rPr lang="es-ES"/>
              <a:t>sabemos las posiciones y orientaciones relativas de un eslabón con </a:t>
            </a:r>
            <a:r>
              <a:rPr lang="es-ES"/>
              <a:t>el </a:t>
            </a:r>
            <a:r>
              <a:rPr lang="es-ES" smtClean="0"/>
              <a:t>siguiente.</a:t>
            </a:r>
          </a:p>
          <a:p>
            <a:pPr lvl="1"/>
            <a:r>
              <a:rPr lang="es-ES" smtClean="0"/>
              <a:t>Inversa: </a:t>
            </a:r>
            <a:r>
              <a:rPr lang="es-ES"/>
              <a:t>s</a:t>
            </a:r>
            <a:r>
              <a:rPr lang="es-ES" smtClean="0"/>
              <a:t>abemos a dónde llega </a:t>
            </a:r>
            <a:r>
              <a:rPr lang="es-ES"/>
              <a:t>el </a:t>
            </a:r>
            <a:r>
              <a:rPr lang="es-ES" i="1"/>
              <a:t>end effector</a:t>
            </a: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5C8CD-2A16-4F3A-8FFF-938E96A81D9B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1992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8. Trayectorias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3568" y="1052736"/>
            <a:ext cx="7992888" cy="5184576"/>
          </a:xfrm>
        </p:spPr>
        <p:txBody>
          <a:bodyPr/>
          <a:lstStyle/>
          <a:p>
            <a:r>
              <a:rPr lang="es-ES" smtClean="0"/>
              <a:t>La trayectoria implica camino con </a:t>
            </a:r>
            <a:r>
              <a:rPr lang="es-ES" i="1" smtClean="0"/>
              <a:t>tiempos</a:t>
            </a:r>
          </a:p>
          <a:p>
            <a:r>
              <a:rPr lang="es-ES" smtClean="0"/>
              <a:t>Ejemplo:</a:t>
            </a:r>
          </a:p>
          <a:p>
            <a:pPr lvl="1"/>
            <a:r>
              <a:rPr lang="es-ES" smtClean="0"/>
              <a:t>Posición en el plano del </a:t>
            </a:r>
            <a:r>
              <a:rPr lang="es-ES"/>
              <a:t>robot cada 2 segundos cuando sigue un camino recto en la dirección del </a:t>
            </a:r>
            <a:r>
              <a:rPr lang="es-ES"/>
              <a:t>eje </a:t>
            </a:r>
            <a:r>
              <a:rPr lang="es-ES" i="1" smtClean="0"/>
              <a:t>X.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5C8CD-2A16-4F3A-8FFF-938E96A81D9B}" type="slidenum">
              <a:rPr lang="es-ES" smtClean="0"/>
              <a:pPr/>
              <a:t>20</a:t>
            </a:fld>
            <a:endParaRPr lang="es-E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" name="10 Imagen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3808" y="3353781"/>
            <a:ext cx="4762500" cy="1783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5907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8. Trayectorias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3568" y="1052736"/>
            <a:ext cx="6120680" cy="5184576"/>
          </a:xfrm>
        </p:spPr>
        <p:txBody>
          <a:bodyPr/>
          <a:lstStyle/>
          <a:p>
            <a:pPr lvl="1"/>
            <a:r>
              <a:rPr lang="es-ES" smtClean="0"/>
              <a:t>Posición X en funcion del tiempo t</a:t>
            </a:r>
          </a:p>
          <a:p>
            <a:pPr lvl="2"/>
            <a:r>
              <a:rPr lang="es-ES" smtClean="0"/>
              <a:t>acelera </a:t>
            </a:r>
            <a:r>
              <a:rPr lang="es-ES"/>
              <a:t>suave al principio </a:t>
            </a:r>
            <a:r>
              <a:rPr lang="es-ES"/>
              <a:t>y </a:t>
            </a:r>
            <a:r>
              <a:rPr lang="es-ES" smtClean="0"/>
              <a:t>decelera </a:t>
            </a:r>
            <a:r>
              <a:rPr lang="es-ES"/>
              <a:t>suave </a:t>
            </a:r>
            <a:r>
              <a:rPr lang="es-ES"/>
              <a:t>al </a:t>
            </a:r>
            <a:r>
              <a:rPr lang="es-ES" smtClean="0"/>
              <a:t>final</a:t>
            </a:r>
          </a:p>
          <a:p>
            <a:pPr lvl="1"/>
            <a:r>
              <a:rPr lang="es-ES" smtClean="0"/>
              <a:t>La ecuación de la trayectoria x-t?</a:t>
            </a:r>
          </a:p>
          <a:p>
            <a:pPr lvl="2"/>
            <a:r>
              <a:rPr lang="es-ES" smtClean="0"/>
              <a:t>Aproximamos los puntos a un polinomio. </a:t>
            </a:r>
          </a:p>
          <a:p>
            <a:pPr lvl="2"/>
            <a:endParaRPr lang="es-ES"/>
          </a:p>
          <a:p>
            <a:pPr lvl="2"/>
            <a:endParaRPr lang="es-ES" smtClean="0"/>
          </a:p>
          <a:p>
            <a:pPr marL="914400" lvl="2" indent="0">
              <a:buNone/>
            </a:pPr>
            <a:endParaRPr lang="es-ES"/>
          </a:p>
          <a:p>
            <a:pPr lvl="2"/>
            <a:endParaRPr lang="es-ES" i="1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5C8CD-2A16-4F3A-8FFF-938E96A81D9B}" type="slidenum">
              <a:rPr lang="es-ES" smtClean="0"/>
              <a:pPr/>
              <a:t>21</a:t>
            </a:fld>
            <a:endParaRPr lang="es-E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2" name="11 Imagen"/>
          <p:cNvPicPr>
            <a:picLocks noChangeAspect="1"/>
          </p:cNvPicPr>
          <p:nvPr/>
        </p:nvPicPr>
        <p:blipFill>
          <a:blip r:embed="rId3"/>
          <a:srcRect r="23768"/>
          <a:stretch>
            <a:fillRect/>
          </a:stretch>
        </p:blipFill>
        <p:spPr bwMode="auto">
          <a:xfrm>
            <a:off x="6588224" y="980727"/>
            <a:ext cx="2489540" cy="224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2852912"/>
              </p:ext>
            </p:extLst>
          </p:nvPr>
        </p:nvGraphicFramePr>
        <p:xfrm>
          <a:off x="1691680" y="3933056"/>
          <a:ext cx="3884612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5" name="Equation" r:id="rId4" imgW="1866600" imgH="228600" progId="Equation.DSMT4">
                  <p:embed/>
                </p:oleObj>
              </mc:Choice>
              <mc:Fallback>
                <p:oleObj name="Equation" r:id="rId4" imgW="18666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3933056"/>
                        <a:ext cx="3884612" cy="4683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13 Imagen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20117" y="3573016"/>
            <a:ext cx="2896235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9818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8. Trayectorias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3568" y="1052736"/>
            <a:ext cx="6120680" cy="5184576"/>
          </a:xfrm>
        </p:spPr>
        <p:txBody>
          <a:bodyPr/>
          <a:lstStyle/>
          <a:p>
            <a:pPr lvl="1"/>
            <a:r>
              <a:rPr lang="es-ES" smtClean="0"/>
              <a:t>Velocidad en funcion del tiempo t</a:t>
            </a:r>
          </a:p>
          <a:p>
            <a:pPr lvl="1"/>
            <a:r>
              <a:rPr lang="es-ES" smtClean="0"/>
              <a:t>Ecuación de la trayectoria v-t?</a:t>
            </a:r>
          </a:p>
          <a:p>
            <a:pPr lvl="2"/>
            <a:r>
              <a:rPr lang="es-ES"/>
              <a:t>Aproximamos los puntos a un polinomio</a:t>
            </a:r>
            <a:endParaRPr lang="es-ES" smtClean="0"/>
          </a:p>
          <a:p>
            <a:pPr marL="914400" lvl="2" indent="0">
              <a:buNone/>
            </a:pPr>
            <a:endParaRPr lang="es-ES"/>
          </a:p>
          <a:p>
            <a:pPr lvl="2"/>
            <a:endParaRPr lang="es-ES" i="1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5C8CD-2A16-4F3A-8FFF-938E96A81D9B}" type="slidenum">
              <a:rPr lang="es-ES" smtClean="0"/>
              <a:pPr/>
              <a:t>22</a:t>
            </a:fld>
            <a:endParaRPr lang="es-E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" name="15 Imagen"/>
          <p:cNvPicPr/>
          <p:nvPr/>
        </p:nvPicPr>
        <p:blipFill rotWithShape="1">
          <a:blip r:embed="rId3"/>
          <a:srcRect t="421" b="1108"/>
          <a:stretch/>
        </p:blipFill>
        <p:spPr bwMode="auto">
          <a:xfrm>
            <a:off x="6732240" y="1189097"/>
            <a:ext cx="1390015" cy="4552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16 Imagen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71825" y="3545235"/>
            <a:ext cx="2800350" cy="2140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1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6949567"/>
              </p:ext>
            </p:extLst>
          </p:nvPr>
        </p:nvGraphicFramePr>
        <p:xfrm>
          <a:off x="2051720" y="2924944"/>
          <a:ext cx="2739352" cy="428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name="Equation" r:id="rId5" imgW="1422360" imgH="228600" progId="Equation.DSMT4">
                  <p:embed/>
                </p:oleObj>
              </mc:Choice>
              <mc:Fallback>
                <p:oleObj name="Equation" r:id="rId5" imgW="142236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2924944"/>
                        <a:ext cx="2739352" cy="42887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966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mtClean="0"/>
              <a:t>Angulos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smtClean="0"/>
              <a:t>Miden posiciones relativas de dos </a:t>
            </a:r>
            <a:r>
              <a:rPr lang="es-ES"/>
              <a:t>rectas en </a:t>
            </a:r>
            <a:r>
              <a:rPr lang="es-ES"/>
              <a:t>el </a:t>
            </a:r>
            <a:r>
              <a:rPr lang="es-ES" smtClean="0"/>
              <a:t>plano.</a:t>
            </a:r>
            <a:endParaRPr lang="es-ES" dirty="0" smtClean="0"/>
          </a:p>
          <a:p>
            <a:r>
              <a:rPr lang="es-ES" smtClean="0"/>
              <a:t>Medida:</a:t>
            </a:r>
          </a:p>
          <a:p>
            <a:pPr lvl="1"/>
            <a:r>
              <a:rPr lang="es-ES" smtClean="0"/>
              <a:t>Grados, minutos y segundos</a:t>
            </a:r>
          </a:p>
          <a:p>
            <a:pPr lvl="1"/>
            <a:r>
              <a:rPr lang="es-ES" smtClean="0"/>
              <a:t>Radianes: 1rd=360/2</a:t>
            </a:r>
            <a:r>
              <a:rPr lang="es-ES" smtClean="0">
                <a:sym typeface="Symbol"/>
              </a:rPr>
              <a:t>=57,29º</a:t>
            </a:r>
            <a:endParaRPr lang="es-ES" dirty="0">
              <a:sym typeface="Symbol"/>
            </a:endParaRPr>
          </a:p>
          <a:p>
            <a:r>
              <a:rPr lang="es-ES" smtClean="0">
                <a:sym typeface="Symbol"/>
              </a:rPr>
              <a:t>Arcos y ángulos:</a:t>
            </a:r>
            <a:endParaRPr lang="es-ES" dirty="0" smtClean="0"/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" smtClean="0"/>
              <a:t>Funciones </a:t>
            </a:r>
            <a:r>
              <a:rPr lang="es-ES"/>
              <a:t>trigonométricas </a:t>
            </a:r>
            <a:endParaRPr lang="es-E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23728" y="0"/>
            <a:ext cx="5760640" cy="90872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2. Fundamentos </a:t>
            </a:r>
            <a:r>
              <a:rPr lang="es-ES"/>
              <a:t>matemáticos básicos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5C8CD-2A16-4F3A-8FFF-938E96A81D9B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9269975"/>
              </p:ext>
            </p:extLst>
          </p:nvPr>
        </p:nvGraphicFramePr>
        <p:xfrm>
          <a:off x="1115616" y="4149080"/>
          <a:ext cx="1040514" cy="360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2" name="Equation" r:id="rId3" imgW="494870" imgH="177646" progId="Equation.DSMT4">
                  <p:embed/>
                </p:oleObj>
              </mc:Choice>
              <mc:Fallback>
                <p:oleObj name="Equation" r:id="rId3" imgW="494870" imgH="177646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4149080"/>
                        <a:ext cx="1040514" cy="36017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12 Imagen"/>
          <p:cNvPicPr/>
          <p:nvPr/>
        </p:nvPicPr>
        <p:blipFill>
          <a:blip r:embed="rId5"/>
          <a:stretch>
            <a:fillRect/>
          </a:stretch>
        </p:blipFill>
        <p:spPr>
          <a:xfrm>
            <a:off x="2339752" y="4221088"/>
            <a:ext cx="1872208" cy="1716529"/>
          </a:xfrm>
          <a:prstGeom prst="rect">
            <a:avLst/>
          </a:prstGeom>
        </p:spPr>
      </p:pic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" name="1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9615777"/>
              </p:ext>
            </p:extLst>
          </p:nvPr>
        </p:nvGraphicFramePr>
        <p:xfrm>
          <a:off x="5004048" y="2204864"/>
          <a:ext cx="172402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3" name="Equation" r:id="rId6" imgW="1714500" imgH="419100" progId="Equation.DSMT4">
                  <p:embed/>
                </p:oleObj>
              </mc:Choice>
              <mc:Fallback>
                <p:oleObj name="Equation" r:id="rId6" imgW="1714500" imgH="4191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2204864"/>
                        <a:ext cx="1724025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" name="1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5326136"/>
              </p:ext>
            </p:extLst>
          </p:nvPr>
        </p:nvGraphicFramePr>
        <p:xfrm>
          <a:off x="6272386" y="2852936"/>
          <a:ext cx="1790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4" name="Equation" r:id="rId8" imgW="1790700" imgH="419100" progId="Equation.DSMT4">
                  <p:embed/>
                </p:oleObj>
              </mc:Choice>
              <mc:Fallback>
                <p:oleObj name="Equation" r:id="rId8" imgW="1790700" imgH="4191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2386" y="2852936"/>
                        <a:ext cx="17907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" name="1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9843524"/>
              </p:ext>
            </p:extLst>
          </p:nvPr>
        </p:nvGraphicFramePr>
        <p:xfrm>
          <a:off x="7167736" y="3573016"/>
          <a:ext cx="17621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5" name="Equation" r:id="rId10" imgW="1765300" imgH="431800" progId="Equation.DSMT4">
                  <p:embed/>
                </p:oleObj>
              </mc:Choice>
              <mc:Fallback>
                <p:oleObj name="Equation" r:id="rId10" imgW="1765300" imgH="4318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7736" y="3573016"/>
                        <a:ext cx="176212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5" name="24 Imagen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508104" y="4361035"/>
            <a:ext cx="2961132" cy="1469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60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3. Sistemas </a:t>
            </a:r>
            <a:r>
              <a:rPr lang="en-US"/>
              <a:t>de referencia y coordenadas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3200" b="1" smtClean="0"/>
              <a:t>Sistemas de referencia </a:t>
            </a:r>
            <a:r>
              <a:rPr lang="es-ES"/>
              <a:t>{</a:t>
            </a:r>
            <a:r>
              <a:rPr lang="es-ES" i="1"/>
              <a:t>S</a:t>
            </a:r>
            <a:r>
              <a:rPr lang="es-ES" smtClean="0"/>
              <a:t>}</a:t>
            </a:r>
            <a:endParaRPr lang="es-ES" sz="3200" b="1" smtClean="0"/>
          </a:p>
          <a:p>
            <a:pPr lvl="1"/>
            <a:r>
              <a:rPr lang="es-ES" sz="2800" b="1" smtClean="0"/>
              <a:t>Plano:</a:t>
            </a:r>
          </a:p>
          <a:p>
            <a:pPr lvl="2"/>
            <a:r>
              <a:rPr lang="es-ES" sz="2400" b="1" smtClean="0"/>
              <a:t> </a:t>
            </a:r>
            <a:r>
              <a:rPr lang="es-ES"/>
              <a:t>Los </a:t>
            </a:r>
            <a:r>
              <a:rPr lang="es-ES" i="1"/>
              <a:t>ejes</a:t>
            </a:r>
            <a:r>
              <a:rPr lang="es-ES"/>
              <a:t> cartesianos (</a:t>
            </a:r>
            <a:r>
              <a:rPr lang="es-ES" i="1"/>
              <a:t>X</a:t>
            </a:r>
            <a:r>
              <a:rPr lang="es-ES"/>
              <a:t> e </a:t>
            </a:r>
            <a:r>
              <a:rPr lang="es-ES" i="1"/>
              <a:t>Y</a:t>
            </a:r>
            <a:r>
              <a:rPr lang="es-ES"/>
              <a:t>) son dos rectas perpendiculares que se cortan el punto </a:t>
            </a:r>
            <a:r>
              <a:rPr lang="es-ES" i="1"/>
              <a:t>origen (</a:t>
            </a:r>
            <a:r>
              <a:rPr lang="es-ES" i="1"/>
              <a:t>O</a:t>
            </a:r>
            <a:r>
              <a:rPr lang="es-ES" i="1" smtClean="0"/>
              <a:t>)</a:t>
            </a:r>
            <a:endParaRPr lang="es-ES" sz="2400" b="1" smtClean="0"/>
          </a:p>
          <a:p>
            <a:pPr lvl="1"/>
            <a:r>
              <a:rPr lang="es-ES" sz="2800" b="1" i="1" smtClean="0"/>
              <a:t>Espacio:</a:t>
            </a:r>
          </a:p>
          <a:p>
            <a:pPr lvl="2"/>
            <a:r>
              <a:rPr lang="es-ES"/>
              <a:t>Los </a:t>
            </a:r>
            <a:r>
              <a:rPr lang="es-ES" i="1"/>
              <a:t>ejes</a:t>
            </a:r>
            <a:r>
              <a:rPr lang="es-ES"/>
              <a:t> </a:t>
            </a:r>
            <a:r>
              <a:rPr lang="es-ES" i="1"/>
              <a:t>X, Y, Z </a:t>
            </a:r>
            <a:r>
              <a:rPr lang="es-ES"/>
              <a:t>son tres rectas perpendiculares que se cortan el punto </a:t>
            </a:r>
            <a:r>
              <a:rPr lang="es-ES" i="1"/>
              <a:t>origen </a:t>
            </a:r>
            <a:r>
              <a:rPr lang="es-ES" i="1"/>
              <a:t>(</a:t>
            </a:r>
            <a:r>
              <a:rPr lang="es-ES" i="1" smtClean="0"/>
              <a:t>O)</a:t>
            </a:r>
            <a:endParaRPr lang="es-ES" b="1" i="1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5C8CD-2A16-4F3A-8FFF-938E96A81D9B}" type="slidenum">
              <a:rPr lang="es-ES" smtClean="0"/>
              <a:pPr/>
              <a:t>4</a:t>
            </a:fld>
            <a:endParaRPr lang="es-ES" dirty="0"/>
          </a:p>
        </p:txBody>
      </p:sp>
      <p:pic>
        <p:nvPicPr>
          <p:cNvPr id="7" name="6 Imagen"/>
          <p:cNvPicPr/>
          <p:nvPr/>
        </p:nvPicPr>
        <p:blipFill>
          <a:blip r:embed="rId2"/>
          <a:stretch>
            <a:fillRect/>
          </a:stretch>
        </p:blipFill>
        <p:spPr>
          <a:xfrm>
            <a:off x="2843808" y="4077071"/>
            <a:ext cx="2076450" cy="2028825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52120" y="4077071"/>
            <a:ext cx="1994070" cy="2025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13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3. Sistemas </a:t>
            </a:r>
            <a:r>
              <a:rPr lang="en-US"/>
              <a:t>de referencia y coordenadas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3568" y="1052736"/>
            <a:ext cx="5472608" cy="5184576"/>
          </a:xfrm>
        </p:spPr>
        <p:txBody>
          <a:bodyPr/>
          <a:lstStyle/>
          <a:p>
            <a:r>
              <a:rPr lang="es-ES" b="1" smtClean="0"/>
              <a:t>Coordenadas cartesianas</a:t>
            </a:r>
            <a:endParaRPr lang="es-ES"/>
          </a:p>
          <a:p>
            <a:pPr lvl="1"/>
            <a:r>
              <a:rPr lang="es-ES" sz="2800" smtClean="0"/>
              <a:t>Distintas coordenadas en distintos sistemas de referencia</a:t>
            </a:r>
          </a:p>
          <a:p>
            <a:pPr marL="457200" lvl="1" indent="0">
              <a:buNone/>
            </a:pPr>
            <a:endParaRPr lang="es-ES" sz="2800" smtClean="0"/>
          </a:p>
          <a:p>
            <a:pPr lvl="1"/>
            <a:r>
              <a:rPr lang="es-ES" smtClean="0"/>
              <a:t>Sistemas trasladados</a:t>
            </a:r>
          </a:p>
          <a:p>
            <a:pPr marL="457200" lvl="1" indent="0">
              <a:buNone/>
            </a:pPr>
            <a:r>
              <a:rPr lang="es-ES" smtClean="0"/>
              <a:t>(cambian las coordenadas)</a:t>
            </a:r>
            <a:endParaRPr lang="es-ES"/>
          </a:p>
          <a:p>
            <a:pPr lvl="1"/>
            <a:endParaRPr lang="es-ES" smtClean="0"/>
          </a:p>
          <a:p>
            <a:pPr lvl="1"/>
            <a:r>
              <a:rPr lang="es-ES" smtClean="0"/>
              <a:t>Sistemas girados</a:t>
            </a:r>
          </a:p>
          <a:p>
            <a:pPr marL="457200" lvl="1" indent="0">
              <a:buNone/>
            </a:pPr>
            <a:r>
              <a:rPr lang="es-ES"/>
              <a:t>(cambian las coordenadas)</a:t>
            </a:r>
          </a:p>
          <a:p>
            <a:pPr marL="457200" lvl="1" indent="0">
              <a:buNone/>
            </a:pPr>
            <a:endParaRPr lang="es-ES" sz="2800" smtClean="0"/>
          </a:p>
          <a:p>
            <a:endParaRPr lang="es-ES" sz="32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5C8CD-2A16-4F3A-8FFF-938E96A81D9B}" type="slidenum">
              <a:rPr lang="es-ES" smtClean="0"/>
              <a:pPr/>
              <a:t>5</a:t>
            </a:fld>
            <a:endParaRPr lang="es-ES" dirty="0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6216" y="1772816"/>
            <a:ext cx="2350961" cy="2056067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2842" y="4077071"/>
            <a:ext cx="2237708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19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3. Sistemas </a:t>
            </a:r>
            <a:r>
              <a:rPr lang="en-US"/>
              <a:t>de referencia y coordenadas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3568" y="1268760"/>
            <a:ext cx="5472608" cy="5184576"/>
          </a:xfrm>
        </p:spPr>
        <p:txBody>
          <a:bodyPr/>
          <a:lstStyle/>
          <a:p>
            <a:r>
              <a:rPr lang="es-ES" b="1" smtClean="0"/>
              <a:t>Coordenadas polares</a:t>
            </a:r>
            <a:endParaRPr lang="es-ES"/>
          </a:p>
          <a:p>
            <a:pPr lvl="1"/>
            <a:r>
              <a:rPr lang="es-ES" sz="2800" smtClean="0"/>
              <a:t>D=distancia al origen</a:t>
            </a:r>
          </a:p>
          <a:p>
            <a:pPr lvl="1"/>
            <a:r>
              <a:rPr lang="es-ES" smtClean="0">
                <a:sym typeface="Symbol"/>
              </a:rPr>
              <a:t>=ángulo </a:t>
            </a:r>
            <a:r>
              <a:rPr lang="es-ES"/>
              <a:t>con el </a:t>
            </a:r>
            <a:r>
              <a:rPr lang="es-ES"/>
              <a:t>eje </a:t>
            </a:r>
            <a:r>
              <a:rPr lang="es-ES" i="1" smtClean="0"/>
              <a:t>X</a:t>
            </a:r>
          </a:p>
          <a:p>
            <a:r>
              <a:rPr lang="es-ES" sz="3200" b="1" smtClean="0"/>
              <a:t>Cartesianas </a:t>
            </a:r>
            <a:r>
              <a:rPr lang="es-ES" sz="3200" b="1" smtClean="0">
                <a:sym typeface="Wingdings" panose="05000000000000000000" pitchFamily="2" charset="2"/>
              </a:rPr>
              <a:t></a:t>
            </a:r>
            <a:r>
              <a:rPr lang="es-ES" sz="3200" b="1" smtClean="0"/>
              <a:t> Polares</a:t>
            </a:r>
          </a:p>
          <a:p>
            <a:endParaRPr lang="es-ES" b="1"/>
          </a:p>
          <a:p>
            <a:endParaRPr lang="es-ES" sz="3200" b="1" smtClean="0"/>
          </a:p>
          <a:p>
            <a:r>
              <a:rPr lang="es-ES" b="1" smtClean="0"/>
              <a:t>Polares </a:t>
            </a:r>
            <a:r>
              <a:rPr lang="es-ES" b="1" smtClean="0">
                <a:sym typeface="Wingdings" panose="05000000000000000000" pitchFamily="2" charset="2"/>
              </a:rPr>
              <a:t> </a:t>
            </a:r>
            <a:r>
              <a:rPr lang="es-ES" b="1" smtClean="0"/>
              <a:t>Cartesianas</a:t>
            </a:r>
            <a:endParaRPr lang="es-ES" sz="3200" b="1" smtClean="0"/>
          </a:p>
          <a:p>
            <a:pPr marL="0" indent="0">
              <a:buNone/>
            </a:pPr>
            <a:endParaRPr lang="es-ES" sz="32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5C8CD-2A16-4F3A-8FFF-938E96A81D9B}" type="slidenum">
              <a:rPr lang="es-ES" smtClean="0"/>
              <a:pPr/>
              <a:t>6</a:t>
            </a:fld>
            <a:endParaRPr lang="es-ES" dirty="0"/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4170" y="1196753"/>
            <a:ext cx="1936623" cy="1901571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5149865"/>
              </p:ext>
            </p:extLst>
          </p:nvPr>
        </p:nvGraphicFramePr>
        <p:xfrm>
          <a:off x="1115616" y="3356992"/>
          <a:ext cx="1311042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1" name="Equation" r:id="rId4" imgW="838200" imgH="279400" progId="Equation.DSMT4">
                  <p:embed/>
                </p:oleObj>
              </mc:Choice>
              <mc:Fallback>
                <p:oleObj name="Equation" r:id="rId4" imgW="838200" imgH="279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3356992"/>
                        <a:ext cx="1311042" cy="4320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1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1749815"/>
              </p:ext>
            </p:extLst>
          </p:nvPr>
        </p:nvGraphicFramePr>
        <p:xfrm>
          <a:off x="1115616" y="3789040"/>
          <a:ext cx="907301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2" name="Equation" r:id="rId6" imgW="609336" imgH="393529" progId="Equation.DSMT4">
                  <p:embed/>
                </p:oleObj>
              </mc:Choice>
              <mc:Fallback>
                <p:oleObj name="Equation" r:id="rId6" imgW="609336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3789040"/>
                        <a:ext cx="907301" cy="5760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1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3337275"/>
              </p:ext>
            </p:extLst>
          </p:nvPr>
        </p:nvGraphicFramePr>
        <p:xfrm>
          <a:off x="2555776" y="3789040"/>
          <a:ext cx="1137726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3" name="Equation" r:id="rId8" imgW="748975" imgH="393529" progId="Equation.DSMT4">
                  <p:embed/>
                </p:oleObj>
              </mc:Choice>
              <mc:Fallback>
                <p:oleObj name="Equation" r:id="rId8" imgW="748975" imgH="393529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3789040"/>
                        <a:ext cx="1137726" cy="5760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" name="1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6343373"/>
              </p:ext>
            </p:extLst>
          </p:nvPr>
        </p:nvGraphicFramePr>
        <p:xfrm>
          <a:off x="1187624" y="5013176"/>
          <a:ext cx="1167312" cy="6890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4" name="Equation" r:id="rId10" imgW="723600" imgH="431640" progId="Equation.DSMT4">
                  <p:embed/>
                </p:oleObj>
              </mc:Choice>
              <mc:Fallback>
                <p:oleObj name="Equation" r:id="rId10" imgW="723600" imgH="4316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5013176"/>
                        <a:ext cx="1167312" cy="6890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15 Imagen"/>
          <p:cNvPicPr/>
          <p:nvPr/>
        </p:nvPicPr>
        <p:blipFill>
          <a:blip r:embed="rId12"/>
          <a:stretch>
            <a:fillRect/>
          </a:stretch>
        </p:blipFill>
        <p:spPr>
          <a:xfrm>
            <a:off x="5652120" y="3356992"/>
            <a:ext cx="2143125" cy="2074545"/>
          </a:xfrm>
          <a:prstGeom prst="rect">
            <a:avLst/>
          </a:prstGeom>
        </p:spPr>
      </p:pic>
      <p:sp>
        <p:nvSpPr>
          <p:cNvPr id="17" name="16 Flecha derecha"/>
          <p:cNvSpPr/>
          <p:nvPr/>
        </p:nvSpPr>
        <p:spPr>
          <a:xfrm>
            <a:off x="2161828" y="3971156"/>
            <a:ext cx="288032" cy="216024"/>
          </a:xfrm>
          <a:prstGeom prst="rightArrow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0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4. Cambios </a:t>
            </a:r>
            <a:r>
              <a:rPr lang="es-ES"/>
              <a:t>de sistema de referencia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mtClean="0"/>
              <a:t>Para calcular </a:t>
            </a:r>
            <a:r>
              <a:rPr lang="es-ES"/>
              <a:t>la cinemática del </a:t>
            </a:r>
            <a:r>
              <a:rPr lang="es-ES"/>
              <a:t>robot </a:t>
            </a:r>
            <a:r>
              <a:rPr lang="es-ES" smtClean="0"/>
              <a:t>es necesario </a:t>
            </a:r>
            <a:r>
              <a:rPr lang="es-ES"/>
              <a:t>saber </a:t>
            </a:r>
            <a:r>
              <a:rPr lang="es-ES"/>
              <a:t>relacionar </a:t>
            </a:r>
            <a:r>
              <a:rPr lang="es-ES" smtClean="0"/>
              <a:t>distintos sistemas </a:t>
            </a:r>
            <a:r>
              <a:rPr lang="es-ES"/>
              <a:t>de </a:t>
            </a:r>
            <a:r>
              <a:rPr lang="es-ES" smtClean="0"/>
              <a:t>referencia.</a:t>
            </a:r>
          </a:p>
          <a:p>
            <a:r>
              <a:rPr lang="es-ES"/>
              <a:t>Estas relaciones se expresan mediante </a:t>
            </a:r>
            <a:r>
              <a:rPr lang="es-ES"/>
              <a:t>ecuaciones </a:t>
            </a:r>
            <a:r>
              <a:rPr lang="es-ES" smtClean="0"/>
              <a:t>matemáticas</a:t>
            </a:r>
          </a:p>
          <a:p>
            <a:r>
              <a:rPr lang="es-ES" smtClean="0"/>
              <a:t>Supongamos </a:t>
            </a:r>
            <a:r>
              <a:rPr lang="es-ES"/>
              <a:t>un punto </a:t>
            </a:r>
            <a:r>
              <a:rPr lang="es-ES" i="1"/>
              <a:t>P</a:t>
            </a:r>
            <a:r>
              <a:rPr lang="es-ES"/>
              <a:t> del plano y dos sistemas de referencia {</a:t>
            </a:r>
            <a:r>
              <a:rPr lang="es-ES" i="1"/>
              <a:t>S</a:t>
            </a:r>
            <a:r>
              <a:rPr lang="es-ES" baseline="-25000"/>
              <a:t>1</a:t>
            </a:r>
            <a:r>
              <a:rPr lang="es-ES"/>
              <a:t>} y {</a:t>
            </a:r>
            <a:r>
              <a:rPr lang="es-ES" i="1"/>
              <a:t>S</a:t>
            </a:r>
            <a:r>
              <a:rPr lang="es-ES" baseline="-25000"/>
              <a:t>2</a:t>
            </a:r>
            <a:r>
              <a:rPr lang="es-ES"/>
              <a:t>}. Las ecuaciones de cambio de sistema de referencia expresan las coordenadas </a:t>
            </a:r>
            <a:r>
              <a:rPr lang="es-ES"/>
              <a:t>de </a:t>
            </a:r>
            <a:r>
              <a:rPr lang="es-ES" i="1" smtClean="0"/>
              <a:t>P </a:t>
            </a:r>
            <a:r>
              <a:rPr lang="es-ES" smtClean="0"/>
              <a:t>en </a:t>
            </a:r>
            <a:r>
              <a:rPr lang="es-ES"/>
              <a:t>{</a:t>
            </a:r>
            <a:r>
              <a:rPr lang="es-ES" i="1"/>
              <a:t>S</a:t>
            </a:r>
            <a:r>
              <a:rPr lang="es-ES" baseline="-25000"/>
              <a:t>1</a:t>
            </a:r>
            <a:r>
              <a:rPr lang="es-ES"/>
              <a:t>} </a:t>
            </a:r>
            <a:r>
              <a:rPr lang="es-ES" smtClean="0"/>
              <a:t>respecto de {</a:t>
            </a:r>
            <a:r>
              <a:rPr lang="es-ES" i="1"/>
              <a:t>S</a:t>
            </a:r>
            <a:r>
              <a:rPr lang="es-ES" baseline="-25000"/>
              <a:t>2</a:t>
            </a:r>
            <a:r>
              <a:rPr lang="es-ES" smtClean="0"/>
              <a:t>}</a:t>
            </a:r>
            <a:endParaRPr lang="es-ES" sz="3200" b="1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5C8CD-2A16-4F3A-8FFF-938E96A81D9B}" type="slidenum">
              <a:rPr lang="es-ES" smtClean="0"/>
              <a:pPr/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9834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4. Cambios </a:t>
            </a:r>
            <a:r>
              <a:rPr lang="es-ES"/>
              <a:t>de sistema de referencia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smtClean="0"/>
              <a:t>Sistemas trasladados</a:t>
            </a:r>
          </a:p>
          <a:p>
            <a:pPr marL="400050" lvl="1" indent="0">
              <a:buNone/>
            </a:pPr>
            <a:r>
              <a:rPr lang="es-ES" smtClean="0"/>
              <a:t>- Supongamos </a:t>
            </a:r>
            <a:r>
              <a:rPr lang="es-ES"/>
              <a:t>que {</a:t>
            </a:r>
            <a:r>
              <a:rPr lang="es-ES" i="1"/>
              <a:t>S</a:t>
            </a:r>
            <a:r>
              <a:rPr lang="es-ES" baseline="-25000"/>
              <a:t>2</a:t>
            </a:r>
            <a:r>
              <a:rPr lang="es-ES"/>
              <a:t>} se obtiene después de trasladar {</a:t>
            </a:r>
            <a:r>
              <a:rPr lang="es-ES" i="1"/>
              <a:t>S</a:t>
            </a:r>
            <a:r>
              <a:rPr lang="es-ES" baseline="-25000"/>
              <a:t>1</a:t>
            </a:r>
            <a:r>
              <a:rPr lang="es-ES"/>
              <a:t>} una cantidad </a:t>
            </a:r>
            <a:r>
              <a:rPr lang="es-ES" i="1"/>
              <a:t>t</a:t>
            </a:r>
            <a:r>
              <a:rPr lang="es-ES" i="1" baseline="-25000"/>
              <a:t>x</a:t>
            </a:r>
            <a:r>
              <a:rPr lang="es-ES" i="1"/>
              <a:t> </a:t>
            </a:r>
            <a:r>
              <a:rPr lang="es-ES"/>
              <a:t>en su eje </a:t>
            </a:r>
            <a:r>
              <a:rPr lang="es-ES" i="1"/>
              <a:t>X</a:t>
            </a:r>
            <a:r>
              <a:rPr lang="es-ES"/>
              <a:t> y </a:t>
            </a:r>
            <a:r>
              <a:rPr lang="es-ES" i="1"/>
              <a:t>t</a:t>
            </a:r>
            <a:r>
              <a:rPr lang="es-ES" baseline="-25000"/>
              <a:t>y</a:t>
            </a:r>
            <a:r>
              <a:rPr lang="es-ES"/>
              <a:t> en su </a:t>
            </a:r>
            <a:r>
              <a:rPr lang="es-ES"/>
              <a:t>eje </a:t>
            </a:r>
            <a:r>
              <a:rPr lang="es-ES" i="1" smtClean="0"/>
              <a:t>Y</a:t>
            </a:r>
            <a:r>
              <a:rPr lang="es-ES" smtClean="0"/>
              <a:t>. La </a:t>
            </a:r>
            <a:r>
              <a:rPr lang="es-ES"/>
              <a:t>relación de coordenadas en {</a:t>
            </a:r>
            <a:r>
              <a:rPr lang="es-ES" i="1"/>
              <a:t>S</a:t>
            </a:r>
            <a:r>
              <a:rPr lang="es-ES" baseline="-25000"/>
              <a:t>1</a:t>
            </a:r>
            <a:r>
              <a:rPr lang="es-ES"/>
              <a:t>} y {</a:t>
            </a:r>
            <a:r>
              <a:rPr lang="es-ES" i="1"/>
              <a:t>S</a:t>
            </a:r>
            <a:r>
              <a:rPr lang="es-ES" baseline="-25000"/>
              <a:t>2</a:t>
            </a:r>
            <a:r>
              <a:rPr lang="es-ES"/>
              <a:t>} es</a:t>
            </a:r>
            <a:endParaRPr lang="es-ES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5C8CD-2A16-4F3A-8FFF-938E96A81D9B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6208592"/>
              </p:ext>
            </p:extLst>
          </p:nvPr>
        </p:nvGraphicFramePr>
        <p:xfrm>
          <a:off x="2339752" y="3356992"/>
          <a:ext cx="1339914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3" imgW="698197" imgH="482391" progId="Equation.DSMT4">
                  <p:embed/>
                </p:oleObj>
              </mc:Choice>
              <mc:Fallback>
                <p:oleObj name="Equation" r:id="rId3" imgW="698197" imgH="482391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3356992"/>
                        <a:ext cx="1339914" cy="9361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6 Imagen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55976" y="3212976"/>
            <a:ext cx="3443288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85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4. Cambios </a:t>
            </a:r>
            <a:r>
              <a:rPr lang="es-ES"/>
              <a:t>de sistema de referencia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smtClean="0"/>
              <a:t>Sistemas rotados</a:t>
            </a:r>
          </a:p>
          <a:p>
            <a:pPr marL="400050" lvl="1" indent="0">
              <a:buNone/>
            </a:pPr>
            <a:r>
              <a:rPr lang="es-ES" smtClean="0"/>
              <a:t>- Supongamos </a:t>
            </a:r>
            <a:r>
              <a:rPr lang="es-ES"/>
              <a:t>ahora que {</a:t>
            </a:r>
            <a:r>
              <a:rPr lang="es-ES" i="1"/>
              <a:t>S</a:t>
            </a:r>
            <a:r>
              <a:rPr lang="es-ES" baseline="-25000"/>
              <a:t>2</a:t>
            </a:r>
            <a:r>
              <a:rPr lang="es-ES"/>
              <a:t>} se obtiene después de rotar {</a:t>
            </a:r>
            <a:r>
              <a:rPr lang="es-ES" i="1"/>
              <a:t>S</a:t>
            </a:r>
            <a:r>
              <a:rPr lang="es-ES" baseline="-25000"/>
              <a:t>1</a:t>
            </a:r>
            <a:r>
              <a:rPr lang="es-ES"/>
              <a:t>} un </a:t>
            </a:r>
            <a:r>
              <a:rPr lang="es-ES"/>
              <a:t>ángulo </a:t>
            </a:r>
            <a:r>
              <a:rPr lang="es-ES" smtClean="0">
                <a:sym typeface="Symbol"/>
              </a:rPr>
              <a:t></a:t>
            </a:r>
            <a:r>
              <a:rPr lang="es-ES" smtClean="0"/>
              <a:t>. </a:t>
            </a:r>
            <a:r>
              <a:rPr lang="es-ES"/>
              <a:t>Las coordenadas de </a:t>
            </a:r>
            <a:r>
              <a:rPr lang="es-ES" i="1"/>
              <a:t>P</a:t>
            </a:r>
            <a:r>
              <a:rPr lang="es-ES"/>
              <a:t> en </a:t>
            </a:r>
            <a:r>
              <a:rPr lang="es-ES"/>
              <a:t>{</a:t>
            </a:r>
            <a:r>
              <a:rPr lang="es-ES" i="1" smtClean="0"/>
              <a:t>S</a:t>
            </a:r>
            <a:r>
              <a:rPr lang="es-ES" baseline="-25000"/>
              <a:t>1</a:t>
            </a:r>
            <a:r>
              <a:rPr lang="es-ES" smtClean="0"/>
              <a:t>} </a:t>
            </a:r>
            <a:r>
              <a:rPr lang="es-ES"/>
              <a:t>en función de las coordenadas de </a:t>
            </a:r>
            <a:r>
              <a:rPr lang="es-ES"/>
              <a:t>{</a:t>
            </a:r>
            <a:r>
              <a:rPr lang="es-ES" smtClean="0"/>
              <a:t>S</a:t>
            </a:r>
            <a:r>
              <a:rPr lang="es-ES" baseline="-25000"/>
              <a:t>2</a:t>
            </a:r>
            <a:r>
              <a:rPr lang="es-ES" smtClean="0"/>
              <a:t>} </a:t>
            </a:r>
            <a:r>
              <a:rPr lang="es-ES"/>
              <a:t>serían:</a:t>
            </a:r>
            <a:endParaRPr lang="es-ES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5C8CD-2A16-4F3A-8FFF-938E96A81D9B}" type="slidenum">
              <a:rPr lang="es-ES" smtClean="0"/>
              <a:pPr/>
              <a:t>9</a:t>
            </a:fld>
            <a:endParaRPr lang="es-E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2971266"/>
              </p:ext>
            </p:extLst>
          </p:nvPr>
        </p:nvGraphicFramePr>
        <p:xfrm>
          <a:off x="1259632" y="3789040"/>
          <a:ext cx="2310257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Equation" r:id="rId3" imgW="1333500" imgH="457200" progId="Equation.DSMT4">
                  <p:embed/>
                </p:oleObj>
              </mc:Choice>
              <mc:Fallback>
                <p:oleObj name="Equation" r:id="rId3" imgW="1333500" imgH="457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3789040"/>
                        <a:ext cx="2310257" cy="792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9 Imagen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95936" y="2924944"/>
            <a:ext cx="4399598" cy="3047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8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5D8A29A5367C7428D49FBD3C94FBC97" ma:contentTypeVersion="18" ma:contentTypeDescription="Crear nuevo documento." ma:contentTypeScope="" ma:versionID="fb27c9aab21a941f93ca1a1787524d2e">
  <xsd:schema xmlns:xsd="http://www.w3.org/2001/XMLSchema" xmlns:xs="http://www.w3.org/2001/XMLSchema" xmlns:p="http://schemas.microsoft.com/office/2006/metadata/properties" xmlns:ns1="http://schemas.microsoft.com/sharepoint/v3" xmlns:ns2="b5bdcbd1-8c73-43c7-a45b-af3263347e1c" xmlns:ns3="533e0666-3bdb-4c01-b146-84aebc94abd5" targetNamespace="http://schemas.microsoft.com/office/2006/metadata/properties" ma:root="true" ma:fieldsID="7be0dd0fa3be2592cb2c0324576847f6" ns1:_="" ns2:_="" ns3:_="">
    <xsd:import namespace="http://schemas.microsoft.com/sharepoint/v3"/>
    <xsd:import namespace="b5bdcbd1-8c73-43c7-a45b-af3263347e1c"/>
    <xsd:import namespace="533e0666-3bdb-4c01-b146-84aebc94abd5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Propiedades de la Directiva de cumplimiento unificado" ma:description="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Acción de IU de la Directiva de cumplimiento unificado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bdcbd1-8c73-43c7-a45b-af3263347e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Etiquetas de imagen" ma:readOnly="false" ma:fieldId="{5cf76f15-5ced-4ddc-b409-7134ff3c332f}" ma:taxonomyMulti="true" ma:sspId="8487fa49-aac8-4e58-9212-c500be7f88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3e0666-3bdb-4c01-b146-84aebc94abd5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0cd28889-a8e7-4087-964f-d97b56884a50}" ma:internalName="TaxCatchAll" ma:showField="CatchAllData" ma:web="533e0666-3bdb-4c01-b146-84aebc94abd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13DF49-CDE8-405C-917D-08D40B74D891}"/>
</file>

<file path=customXml/itemProps2.xml><?xml version="1.0" encoding="utf-8"?>
<ds:datastoreItem xmlns:ds="http://schemas.openxmlformats.org/officeDocument/2006/customXml" ds:itemID="{2DE0DC1D-C338-49D2-A8B5-F65C97AF1EF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3739</TotalTime>
  <Words>1075</Words>
  <Application>Microsoft Office PowerPoint</Application>
  <PresentationFormat>Presentación en pantalla (4:3)</PresentationFormat>
  <Paragraphs>149</Paragraphs>
  <Slides>22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4" baseType="lpstr">
      <vt:lpstr>Tema de Office</vt:lpstr>
      <vt:lpstr>MathType 6.0 Equation</vt:lpstr>
      <vt:lpstr>Tema 7 Cinemática</vt:lpstr>
      <vt:lpstr>1. Introducción</vt:lpstr>
      <vt:lpstr>2. Fundamentos matemáticos básicos</vt:lpstr>
      <vt:lpstr>3. Sistemas de referencia y coordenadas</vt:lpstr>
      <vt:lpstr>3. Sistemas de referencia y coordenadas</vt:lpstr>
      <vt:lpstr>3. Sistemas de referencia y coordenadas</vt:lpstr>
      <vt:lpstr>4. Cambios de sistema de referencia</vt:lpstr>
      <vt:lpstr>4. Cambios de sistema de referencia</vt:lpstr>
      <vt:lpstr>4. Cambios de sistema de referencia</vt:lpstr>
      <vt:lpstr>5. Movimiento del robot</vt:lpstr>
      <vt:lpstr>5. Movimiento del robot</vt:lpstr>
      <vt:lpstr>5. Movimiento del robot</vt:lpstr>
      <vt:lpstr>6. Velocidades en el robot</vt:lpstr>
      <vt:lpstr>6. Velocidades en el robot</vt:lpstr>
      <vt:lpstr>6. Velocidades en el robot</vt:lpstr>
      <vt:lpstr>7. Cálculos de cinemática </vt:lpstr>
      <vt:lpstr>7. Cálculos de cinemática </vt:lpstr>
      <vt:lpstr>7. Cálculos de cinemática </vt:lpstr>
      <vt:lpstr>7. Cálculos de cinemática </vt:lpstr>
      <vt:lpstr>8. Trayectorias </vt:lpstr>
      <vt:lpstr>8. Trayectorias </vt:lpstr>
      <vt:lpstr>8. Trayectorias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FRANCISCO RAMOS DE LA FLOR;ANDRES SALOMON VAZQUEZ FERNANDEZ PACHECO;RAUL FERNANDEZ RODRIGUEZ;FERNANDO JOSE CASTILLO GARCIA;francisco javier arteaga</dc:creator>
  <cp:lastModifiedBy>Antonio</cp:lastModifiedBy>
  <cp:revision>287</cp:revision>
  <dcterms:created xsi:type="dcterms:W3CDTF">2010-11-02T08:50:06Z</dcterms:created>
  <dcterms:modified xsi:type="dcterms:W3CDTF">2015-08-31T11:16:26Z</dcterms:modified>
</cp:coreProperties>
</file>