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3" r:id="rId4"/>
    <p:sldId id="265" r:id="rId5"/>
    <p:sldId id="266" r:id="rId6"/>
    <p:sldId id="267" r:id="rId7"/>
    <p:sldId id="264" r:id="rId8"/>
    <p:sldId id="268" r:id="rId9"/>
    <p:sldId id="269" r:id="rId10"/>
    <p:sldId id="270" r:id="rId11"/>
    <p:sldId id="271" r:id="rId12"/>
    <p:sldId id="277" r:id="rId13"/>
    <p:sldId id="278" r:id="rId14"/>
    <p:sldId id="279" r:id="rId15"/>
    <p:sldId id="280" r:id="rId16"/>
    <p:sldId id="272" r:id="rId17"/>
    <p:sldId id="281" r:id="rId18"/>
    <p:sldId id="282" r:id="rId19"/>
    <p:sldId id="283" r:id="rId20"/>
    <p:sldId id="284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>
      <p:cViewPr>
        <p:scale>
          <a:sx n="75" d="100"/>
          <a:sy n="75" d="100"/>
        </p:scale>
        <p:origin x="-70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0260-1478-43CD-B615-33EA71DC195C}" type="datetimeFigureOut">
              <a:rPr lang="es-ES" smtClean="0"/>
              <a:pPr/>
              <a:t>07/09/2015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F04B-267E-4D6F-8F46-C71305184F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90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74B6-43D9-48E3-9A1B-7E26072A9106}" type="datetimeFigureOut">
              <a:rPr lang="es-ES" smtClean="0"/>
              <a:pPr/>
              <a:t>07/09/2015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5BAF-3E21-454E-A3B3-5CD0F0BC21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32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5BAF-3E21-454E-A3B3-5CD0F0BC21B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73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5BAF-3E21-454E-A3B3-5CD0F0BC21B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77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403648" y="1124744"/>
            <a:ext cx="7272808" cy="1800200"/>
          </a:xfrm>
          <a:prstGeom prst="rect">
            <a:avLst/>
          </a:prstGeom>
        </p:spPr>
        <p:txBody>
          <a:bodyPr anchor="b" anchorCtr="0"/>
          <a:lstStyle>
            <a:lvl1pPr algn="l">
              <a:defRPr b="1">
                <a:solidFill>
                  <a:srgbClr val="99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7" y="3251076"/>
            <a:ext cx="7275233" cy="2986235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Rectángulo redondeado"/>
          <p:cNvSpPr/>
          <p:nvPr userDrawn="1"/>
        </p:nvSpPr>
        <p:spPr>
          <a:xfrm>
            <a:off x="1403647" y="2963044"/>
            <a:ext cx="4771927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2588332" y="1700808"/>
            <a:ext cx="4543400" cy="4536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1052736"/>
            <a:ext cx="763284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62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560" y="1196752"/>
            <a:ext cx="8280920" cy="5040560"/>
          </a:xfrm>
          <a:prstGeom prst="rect">
            <a:avLst/>
          </a:prstGeom>
        </p:spPr>
        <p:txBody>
          <a:bodyPr vert="vert270"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>
          <a:xfrm rot="16200000">
            <a:off x="8556398" y="1136629"/>
            <a:ext cx="810080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8352928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99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4176464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032" y="1052736"/>
            <a:ext cx="4176464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052737"/>
            <a:ext cx="4176464" cy="7920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888368"/>
            <a:ext cx="4176464" cy="436048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1052737"/>
            <a:ext cx="4104456" cy="7920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1888368"/>
            <a:ext cx="4104456" cy="436048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8352928" cy="43204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352928" cy="475252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867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311552"/>
            <a:ext cx="8208912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568" y="1196752"/>
            <a:ext cx="8208912" cy="404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5671592"/>
            <a:ext cx="8208912" cy="5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990000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http://www.uclm.es/comun/imgweb/firma_correo/uclm.jpg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 UCLM"/>
          <p:cNvPicPr/>
          <p:nvPr userDrawn="1"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9" y="6260686"/>
            <a:ext cx="830156" cy="58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02" y="6260685"/>
            <a:ext cx="648072" cy="5865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4" y="6283977"/>
            <a:ext cx="3937424" cy="540000"/>
          </a:xfrm>
          <a:prstGeom prst="rect">
            <a:avLst/>
          </a:prstGeom>
        </p:spPr>
      </p:pic>
      <p:pic>
        <p:nvPicPr>
          <p:cNvPr id="1028" name="Picture 4" descr="http://satendeta.com/lazaret/wp-content/uploads/2015/05/33b355de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20540" r="5902" b="23565"/>
          <a:stretch/>
        </p:blipFill>
        <p:spPr bwMode="auto">
          <a:xfrm>
            <a:off x="7261696" y="6301977"/>
            <a:ext cx="18648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90949" y="6283977"/>
            <a:ext cx="1281845" cy="540000"/>
          </a:xfrm>
          <a:prstGeom prst="rect">
            <a:avLst/>
          </a:prstGeom>
        </p:spPr>
      </p:pic>
      <p:cxnSp>
        <p:nvCxnSpPr>
          <p:cNvPr id="15" name="14 Conector recto"/>
          <p:cNvCxnSpPr/>
          <p:nvPr userDrawn="1"/>
        </p:nvCxnSpPr>
        <p:spPr>
          <a:xfrm>
            <a:off x="467544" y="-17986"/>
            <a:ext cx="0" cy="690337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>
            <a:off x="467544" y="900849"/>
            <a:ext cx="8676456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 userDrawn="1"/>
        </p:nvSpPr>
        <p:spPr>
          <a:xfrm rot="16200000">
            <a:off x="-3220376" y="3233644"/>
            <a:ext cx="6903369" cy="400110"/>
          </a:xfrm>
          <a:prstGeom prst="rect">
            <a:avLst/>
          </a:prstGeom>
          <a:noFill/>
          <a:effectLst>
            <a:glow rad="1181100">
              <a:schemeClr val="accent1">
                <a:alpha val="63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i="1" cap="none" spc="300" dirty="0" smtClean="0">
                <a:ln w="0">
                  <a:solidFill>
                    <a:schemeClr val="accent2">
                      <a:alpha val="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Robótica Educativa:</a:t>
            </a:r>
            <a:r>
              <a:rPr lang="es-ES" sz="2000" b="1" i="1" cap="none" spc="300" baseline="0" dirty="0" smtClean="0">
                <a:ln w="0">
                  <a:solidFill>
                    <a:schemeClr val="accent2">
                      <a:alpha val="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Transparencias de clase</a:t>
            </a:r>
            <a:endParaRPr lang="es-ES" sz="2000" b="1" i="1" cap="none" spc="300" dirty="0">
              <a:ln w="0">
                <a:solidFill>
                  <a:schemeClr val="accent2">
                    <a:alpha val="2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7806070" y="-17986"/>
            <a:ext cx="1337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1400" b="1" spc="-10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Andrés  S. Vázquez</a:t>
            </a:r>
          </a:p>
          <a:p>
            <a:pPr>
              <a:lnSpc>
                <a:spcPct val="80000"/>
              </a:lnSpc>
            </a:pPr>
            <a:r>
              <a:rPr lang="es-ES" sz="1400" b="1" spc="-10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</a:t>
            </a: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Ramos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Raúl Fernández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Ismael Payo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Adán</a:t>
            </a:r>
            <a:endParaRPr lang="es-ES" sz="1400" b="1" spc="-100" dirty="0">
              <a:solidFill>
                <a:srgbClr val="990000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12918"/>
          <a:stretch/>
        </p:blipFill>
        <p:spPr>
          <a:xfrm>
            <a:off x="467544" y="97383"/>
            <a:ext cx="1642528" cy="812609"/>
          </a:xfrm>
          <a:prstGeom prst="rect">
            <a:avLst/>
          </a:prstGeom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4"/>
          </p:nvPr>
        </p:nvSpPr>
        <p:spPr>
          <a:xfrm>
            <a:off x="8316416" y="5895560"/>
            <a:ext cx="81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990000"/>
                </a:solidFill>
                <a:effectLst/>
              </a:defRPr>
            </a:lvl1pPr>
          </a:lstStyle>
          <a:p>
            <a:fld id="{19D5C8CD-2A16-4F3A-8FFF-938E96A81D9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34" r:id="rId6"/>
    <p:sldLayoutId id="2147484026" r:id="rId7"/>
    <p:sldLayoutId id="2147484027" r:id="rId8"/>
    <p:sldLayoutId id="2147484029" r:id="rId9"/>
    <p:sldLayoutId id="2147484033" r:id="rId10"/>
    <p:sldLayoutId id="21474840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</a:t>
            </a:r>
            <a:r>
              <a:rPr lang="es-ES" dirty="0"/>
              <a:t>3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Sensores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r>
              <a:rPr lang="es-ES" dirty="0" smtClean="0"/>
              <a:t>Definición de sensor</a:t>
            </a:r>
            <a:endParaRPr lang="es-ES" dirty="0"/>
          </a:p>
          <a:p>
            <a:pPr marL="514350" indent="-514350"/>
            <a:r>
              <a:rPr lang="es-ES" dirty="0" smtClean="0"/>
              <a:t>Clasificación de sensores</a:t>
            </a:r>
            <a:endParaRPr lang="es-ES" dirty="0"/>
          </a:p>
          <a:p>
            <a:pPr marL="514350" indent="-514350"/>
            <a:r>
              <a:rPr lang="es-ES" dirty="0" smtClean="0"/>
              <a:t>Características generales</a:t>
            </a:r>
            <a:endParaRPr lang="es-ES" dirty="0"/>
          </a:p>
          <a:p>
            <a:pPr marL="514350" indent="-514350"/>
            <a:r>
              <a:rPr lang="es-ES" dirty="0" smtClean="0"/>
              <a:t>Descripción de sensores utilizados en robótica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58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Sensores utilizados en </a:t>
            </a:r>
            <a:r>
              <a:rPr lang="es-ES" dirty="0" smtClean="0"/>
              <a:t>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Sensores de contacto</a:t>
            </a:r>
          </a:p>
          <a:p>
            <a:pPr lvl="1"/>
            <a:r>
              <a:rPr lang="es-ES" sz="2000" dirty="0"/>
              <a:t>Este tipo de sensor detecta el contacto con </a:t>
            </a:r>
            <a:r>
              <a:rPr lang="es-ES" sz="2000" dirty="0" smtClean="0"/>
              <a:t>un objeto </a:t>
            </a:r>
            <a:r>
              <a:rPr lang="es-ES" sz="2000" dirty="0"/>
              <a:t>al establecerse o interrumpirse un contacto eléctrico por medio de una </a:t>
            </a:r>
            <a:r>
              <a:rPr lang="es-ES" sz="2000" dirty="0" smtClean="0"/>
              <a:t>fuerza </a:t>
            </a:r>
            <a:r>
              <a:rPr lang="es-ES" sz="2000" dirty="0" smtClean="0"/>
              <a:t>externa</a:t>
            </a:r>
          </a:p>
          <a:p>
            <a:pPr lvl="1"/>
            <a:r>
              <a:rPr lang="es-ES" sz="2000" dirty="0" smtClean="0"/>
              <a:t>Esquema de funcionamiento</a:t>
            </a:r>
          </a:p>
          <a:p>
            <a:pPr lvl="1"/>
            <a:endParaRPr lang="es-ES" sz="2000" dirty="0"/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lvl="1"/>
            <a:endParaRPr lang="es-ES" sz="2000" dirty="0" smtClean="0"/>
          </a:p>
          <a:p>
            <a:pPr lvl="1"/>
            <a:r>
              <a:rPr lang="es-ES" sz="2000" dirty="0" smtClean="0"/>
              <a:t>Ejemplos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21214"/>
              </p:ext>
            </p:extLst>
          </p:nvPr>
        </p:nvGraphicFramePr>
        <p:xfrm>
          <a:off x="2051720" y="2420888"/>
          <a:ext cx="5775668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Visio" r:id="rId3" imgW="3976020" imgH="1487517" progId="Visio.Drawing.11">
                  <p:embed/>
                </p:oleObj>
              </mc:Choice>
              <mc:Fallback>
                <p:oleObj name="Visio" r:id="rId3" imgW="3976020" imgH="14875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20888"/>
                        <a:ext cx="5775668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 descr="http://www.electricbricks.com/images/9843-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48" y="4795822"/>
            <a:ext cx="1521460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 descr="http://i.shopmania.org/180x180/b/bb/bb856c58d8c9a2a95f978da7f5a5a97b35254379.jpg?u=http%3A%2F%2Fimg.dxcdn.com%2Fproductimages%2Fsku_147399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99592" y="50131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Sensor de contacto del robot educacional Lego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80248" y="4997152"/>
            <a:ext cx="221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Sensor de contacto </a:t>
            </a:r>
            <a:r>
              <a:rPr lang="es-ES" dirty="0" err="1"/>
              <a:t>Octopus</a:t>
            </a:r>
            <a:r>
              <a:rPr lang="es-ES" dirty="0"/>
              <a:t> de </a:t>
            </a:r>
            <a:r>
              <a:rPr lang="es-ES" dirty="0" err="1"/>
              <a:t>Arduino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83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Sensores de proximidad</a:t>
            </a:r>
          </a:p>
          <a:p>
            <a:pPr lvl="1"/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utilizan para detectar objetos en las inmediaciones </a:t>
            </a:r>
            <a:r>
              <a:rPr lang="es-ES" dirty="0" smtClean="0"/>
              <a:t>del robot</a:t>
            </a:r>
            <a:r>
              <a:rPr lang="es-ES" dirty="0"/>
              <a:t>, pero sin que exista </a:t>
            </a:r>
            <a:r>
              <a:rPr lang="es-ES" dirty="0" smtClean="0"/>
              <a:t>contacto</a:t>
            </a:r>
          </a:p>
          <a:p>
            <a:pPr lvl="1"/>
            <a:r>
              <a:rPr lang="es-ES" dirty="0" smtClean="0"/>
              <a:t>Tipos:</a:t>
            </a:r>
          </a:p>
          <a:p>
            <a:pPr lvl="2"/>
            <a:r>
              <a:rPr lang="es-ES" dirty="0" smtClean="0"/>
              <a:t>Sensor capacitivo de proximidad. </a:t>
            </a:r>
            <a:r>
              <a:rPr lang="es-ES" dirty="0"/>
              <a:t>Se basa en el principio de funcionamiento de un condensador</a:t>
            </a:r>
          </a:p>
          <a:p>
            <a:pPr lvl="2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89726"/>
              </p:ext>
            </p:extLst>
          </p:nvPr>
        </p:nvGraphicFramePr>
        <p:xfrm>
          <a:off x="1475656" y="3850961"/>
          <a:ext cx="3476228" cy="237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Visio" r:id="rId3" imgW="2317950" imgH="1589147" progId="Visio.Drawing.11">
                  <p:embed/>
                </p:oleObj>
              </mc:Choice>
              <mc:Fallback>
                <p:oleObj name="Visio" r:id="rId3" imgW="2317950" imgH="158914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50961"/>
                        <a:ext cx="3476228" cy="2379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8 Imagen" descr="Sensor Proximidad Capacitivo 110-220VAC 15mm Sens. CR30-15A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43" y="4544253"/>
            <a:ext cx="1591999" cy="15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6513423" y="42210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Sensor capacitivo de proximidad</a:t>
            </a:r>
          </a:p>
        </p:txBody>
      </p:sp>
    </p:spTree>
    <p:extLst>
      <p:ext uri="{BB962C8B-B14F-4D97-AF65-F5344CB8AC3E}">
        <p14:creationId xmlns:p14="http://schemas.microsoft.com/office/powerpoint/2010/main" val="28408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Tipos:</a:t>
            </a:r>
          </a:p>
          <a:p>
            <a:pPr lvl="2"/>
            <a:r>
              <a:rPr lang="es-ES" dirty="0" smtClean="0"/>
              <a:t>Sensor inductivo de proximidad. Basado en el efecto de </a:t>
            </a:r>
            <a:r>
              <a:rPr lang="es-ES" dirty="0" smtClean="0"/>
              <a:t>inducción </a:t>
            </a:r>
            <a:r>
              <a:rPr lang="es-ES" dirty="0" smtClean="0"/>
              <a:t>electromagnética</a:t>
            </a:r>
            <a:r>
              <a:rPr lang="es-ES" dirty="0" smtClean="0"/>
              <a:t>.</a:t>
            </a:r>
          </a:p>
          <a:p>
            <a:pPr lvl="2"/>
            <a:endParaRPr lang="es-ES" dirty="0"/>
          </a:p>
          <a:p>
            <a:pPr lvl="2"/>
            <a:endParaRPr lang="es-ES" dirty="0" smtClean="0"/>
          </a:p>
          <a:p>
            <a:pPr lvl="3"/>
            <a:r>
              <a:rPr lang="es-ES" dirty="0" smtClean="0"/>
              <a:t>Esquema de funcionamiento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20171"/>
              </p:ext>
            </p:extLst>
          </p:nvPr>
        </p:nvGraphicFramePr>
        <p:xfrm>
          <a:off x="5220071" y="1700808"/>
          <a:ext cx="3863249" cy="234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Visio" r:id="rId3" imgW="2880360" imgH="1740918" progId="Visio.Drawing.11">
                  <p:embed/>
                </p:oleObj>
              </mc:Choice>
              <mc:Fallback>
                <p:oleObj name="Visio" r:id="rId3" imgW="2880360" imgH="174091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1" y="1700808"/>
                        <a:ext cx="3863249" cy="234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73645"/>
              </p:ext>
            </p:extLst>
          </p:nvPr>
        </p:nvGraphicFramePr>
        <p:xfrm>
          <a:off x="1115616" y="3408481"/>
          <a:ext cx="5047457" cy="231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Visio" r:id="rId5" imgW="3518100" imgH="1613948" progId="Visio.Drawing.11">
                  <p:embed/>
                </p:oleObj>
              </mc:Choice>
              <mc:Fallback>
                <p:oleObj name="Visio" r:id="rId5" imgW="3518100" imgH="1613948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408481"/>
                        <a:ext cx="5047457" cy="2311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11 Imagen" descr="Sensor de proximidad inductivo M18, 0.1 - 15 mm CARLO GAVAZZ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902917" cy="1283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6732240" y="432492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Sensor </a:t>
            </a:r>
            <a:r>
              <a:rPr lang="es-ES" u="sng" dirty="0" smtClean="0"/>
              <a:t>inductivo </a:t>
            </a:r>
            <a:r>
              <a:rPr lang="es-ES" u="sng" dirty="0"/>
              <a:t>de proximidad</a:t>
            </a:r>
          </a:p>
        </p:txBody>
      </p:sp>
    </p:spTree>
    <p:extLst>
      <p:ext uri="{BB962C8B-B14F-4D97-AF65-F5344CB8AC3E}">
        <p14:creationId xmlns:p14="http://schemas.microsoft.com/office/powerpoint/2010/main" val="17129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Tipos:</a:t>
            </a:r>
          </a:p>
          <a:p>
            <a:pPr lvl="2"/>
            <a:r>
              <a:rPr lang="es-ES" dirty="0" smtClean="0"/>
              <a:t>Sensor de ultrasonidos. </a:t>
            </a: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basa en utilizar ondas ultrasónicas que son </a:t>
            </a:r>
            <a:r>
              <a:rPr lang="es-ES" dirty="0" smtClean="0"/>
              <a:t>reflejadas cuando </a:t>
            </a:r>
            <a:r>
              <a:rPr lang="es-ES" dirty="0"/>
              <a:t>encuentran un objeto en su </a:t>
            </a:r>
            <a:r>
              <a:rPr lang="es-ES" dirty="0" smtClean="0"/>
              <a:t>camino</a:t>
            </a:r>
          </a:p>
          <a:p>
            <a:pPr lvl="3"/>
            <a:r>
              <a:rPr lang="es-ES" dirty="0" smtClean="0"/>
              <a:t>Esquema de funcionamiento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49014"/>
              </p:ext>
            </p:extLst>
          </p:nvPr>
        </p:nvGraphicFramePr>
        <p:xfrm>
          <a:off x="1259632" y="3140968"/>
          <a:ext cx="4680520" cy="273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Visio" r:id="rId3" imgW="3062610" imgH="1794564" progId="Visio.Drawing.11">
                  <p:embed/>
                </p:oleObj>
              </mc:Choice>
              <mc:Fallback>
                <p:oleObj name="Visio" r:id="rId3" imgW="3062610" imgH="179456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140968"/>
                        <a:ext cx="4680520" cy="2732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 descr="http://1.bp.blogspot.com/_plwAILSrnhw/TTsu1iKdFuI/AAAAAAAAAJ4/s6B-hRRe4oQ/s320/lego_nxt_ultrasonido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1608455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1.bp.blogspot.com/-njwufVifYec/T39G69dcGSI/AAAAAAAAAlI/l6iLT01jYGU/s400/HC-SR04%2Bimag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65883"/>
            <a:ext cx="1570990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6228184" y="30062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Sensores de ultrasonidos</a:t>
            </a:r>
            <a:endParaRPr lang="es-ES" u="sng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37578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Lego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00191" y="5098767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Arduino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58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Tipos:</a:t>
            </a:r>
          </a:p>
          <a:p>
            <a:pPr lvl="2"/>
            <a:r>
              <a:rPr lang="es-ES" dirty="0" smtClean="0"/>
              <a:t>Sensor óptico o de luz. Miden la intensidad luminosa. </a:t>
            </a:r>
            <a:r>
              <a:rPr lang="es-ES_tradnl" dirty="0"/>
              <a:t>Normalmente están constituidos por células fotoeléctricas (fotodiodos, fototransistores o fotorresistencias</a:t>
            </a:r>
            <a:r>
              <a:rPr lang="es-ES_tradnl" dirty="0" smtClean="0"/>
              <a:t>) y se utilizan </a:t>
            </a:r>
            <a:r>
              <a:rPr lang="es-ES_tradnl" dirty="0"/>
              <a:t>junto con una fuente de luz (diodos láser o LED),</a:t>
            </a:r>
            <a:endParaRPr lang="es-ES_tradnl" dirty="0" smtClean="0"/>
          </a:p>
          <a:p>
            <a:pPr lvl="3"/>
            <a:r>
              <a:rPr lang="es-ES_tradnl" dirty="0" smtClean="0"/>
              <a:t>Esquema de funcionamiento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77092"/>
              </p:ext>
            </p:extLst>
          </p:nvPr>
        </p:nvGraphicFramePr>
        <p:xfrm>
          <a:off x="2123728" y="3501008"/>
          <a:ext cx="2974098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Visio" r:id="rId3" imgW="1826010" imgH="1636323" progId="Visio.Drawing.11">
                  <p:embed/>
                </p:oleObj>
              </mc:Choice>
              <mc:Fallback>
                <p:oleObj name="Visio" r:id="rId3" imgW="1826010" imgH="163632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01008"/>
                        <a:ext cx="2974098" cy="2664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C:\Users\ismael.payo\AppData\Local\Microsoft\Windows\Temporary Internet Files\Content.IE5\5PWG2DGV\led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407" y="3736265"/>
            <a:ext cx="1263402" cy="9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91680" y="4836419"/>
            <a:ext cx="48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entury Gothic" panose="020B0502020202020204" pitchFamily="34" charset="0"/>
              </a:rPr>
              <a:t>LED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72200" y="35576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Sensores de luz</a:t>
            </a:r>
            <a:endParaRPr lang="es-ES" u="sng" dirty="0"/>
          </a:p>
        </p:txBody>
      </p:sp>
      <p:pic>
        <p:nvPicPr>
          <p:cNvPr id="10" name="9 Imagen" descr="http://shop.firstlegoleague.es/img/p/35-71-larg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0922"/>
            <a:ext cx="1276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dfrobot.com/wiki/images/6/69/42-10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46" y="4581128"/>
            <a:ext cx="1695450" cy="1417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5822243" y="42693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Lego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651972" y="426934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Arduino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6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s-ES" dirty="0" smtClean="0"/>
              <a:t>Estrategias para detectar la presencia de objetos con sensores de luz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426562"/>
              </p:ext>
            </p:extLst>
          </p:nvPr>
        </p:nvGraphicFramePr>
        <p:xfrm>
          <a:off x="4355976" y="1556792"/>
          <a:ext cx="4566154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Visio" r:id="rId3" imgW="3737070" imgH="3883774" progId="Visio.Drawing.11">
                  <p:embed/>
                </p:oleObj>
              </mc:Choice>
              <mc:Fallback>
                <p:oleObj name="Visio" r:id="rId3" imgW="3737070" imgH="388377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556792"/>
                        <a:ext cx="4566154" cy="4752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331640" y="19168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a) Alineación </a:t>
            </a:r>
            <a:r>
              <a:rPr lang="es-ES_tradnl" dirty="0"/>
              <a:t>del emisor y receptor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331640" y="32849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b</a:t>
            </a:r>
            <a:r>
              <a:rPr lang="es-ES_tradnl" dirty="0" smtClean="0"/>
              <a:t>) </a:t>
            </a:r>
            <a:r>
              <a:rPr lang="es-ES_tradnl" dirty="0"/>
              <a:t>Modo </a:t>
            </a:r>
            <a:r>
              <a:rPr lang="es-ES_tradnl" dirty="0" err="1"/>
              <a:t>retrorreflectivo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331640" y="49411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c) Modo basado en lentes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27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Sensores de posición o </a:t>
            </a:r>
            <a:r>
              <a:rPr lang="es-ES" dirty="0" smtClean="0"/>
              <a:t>desplazamiento</a:t>
            </a:r>
          </a:p>
          <a:p>
            <a:pPr lvl="1"/>
            <a:r>
              <a:rPr lang="es-ES" sz="2000" dirty="0"/>
              <a:t>S</a:t>
            </a:r>
            <a:r>
              <a:rPr lang="es-ES" sz="2000" dirty="0" smtClean="0"/>
              <a:t>e </a:t>
            </a:r>
            <a:r>
              <a:rPr lang="es-ES" sz="2000" dirty="0"/>
              <a:t>utilizan, en la mayoría de los casos, </a:t>
            </a:r>
            <a:r>
              <a:rPr lang="es-ES" sz="2000" dirty="0" smtClean="0"/>
              <a:t>para </a:t>
            </a:r>
            <a:r>
              <a:rPr lang="es-ES" sz="2000" dirty="0"/>
              <a:t>conocer la posición lineal o angular de las articulaciones del robot, </a:t>
            </a:r>
            <a:r>
              <a:rPr lang="es-ES" sz="2000" dirty="0" smtClean="0"/>
              <a:t>dependiendo de </a:t>
            </a:r>
            <a:r>
              <a:rPr lang="es-ES" sz="2000" dirty="0"/>
              <a:t>si estas son prismáticas o </a:t>
            </a:r>
            <a:r>
              <a:rPr lang="es-ES" sz="2000" dirty="0" smtClean="0"/>
              <a:t>rotacionales</a:t>
            </a:r>
          </a:p>
          <a:p>
            <a:pPr lvl="1"/>
            <a:r>
              <a:rPr lang="es-ES" sz="2000" dirty="0" smtClean="0"/>
              <a:t>Tipos:</a:t>
            </a:r>
          </a:p>
          <a:p>
            <a:pPr lvl="2"/>
            <a:r>
              <a:rPr lang="es-ES" sz="2000" dirty="0" smtClean="0"/>
              <a:t>Potenciómetros.</a:t>
            </a:r>
          </a:p>
          <a:p>
            <a:pPr lvl="3"/>
            <a:r>
              <a:rPr lang="es-ES" dirty="0" smtClean="0"/>
              <a:t>Esquema de </a:t>
            </a:r>
          </a:p>
          <a:p>
            <a:pPr marL="1371600" lvl="3" indent="0">
              <a:buNone/>
            </a:pPr>
            <a:r>
              <a:rPr lang="es-ES" dirty="0" smtClean="0"/>
              <a:t>    funcionamiento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957558"/>
              </p:ext>
            </p:extLst>
          </p:nvPr>
        </p:nvGraphicFramePr>
        <p:xfrm>
          <a:off x="4872561" y="2726668"/>
          <a:ext cx="4085279" cy="243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Visio" r:id="rId3" imgW="3751650" imgH="2236129" progId="Visio.Drawing.11">
                  <p:embed/>
                </p:oleObj>
              </mc:Choice>
              <mc:Fallback>
                <p:oleObj name="Visio" r:id="rId3" imgW="3751650" imgH="223612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561" y="2726668"/>
                        <a:ext cx="4085279" cy="2436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1763688" y="4407394"/>
                <a:ext cx="2532809" cy="661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_tradnl" i="1"/>
                                <m:t>𝑉</m:t>
                              </m:r>
                            </m:e>
                            <m:sub>
                              <m:r>
                                <a:rPr lang="es-ES_tradnl" i="1"/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ES_tradnl" i="1"/>
                            <m:t>𝑉</m:t>
                          </m:r>
                        </m:den>
                      </m:f>
                      <m:r>
                        <a:rPr lang="es-ES_tradnl" i="1"/>
                        <m:t>=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_tradnl" i="1"/>
                                <m:t>𝑅</m:t>
                              </m:r>
                            </m:e>
                            <m:sub>
                              <m:r>
                                <a:rPr lang="es-ES_tradnl" i="1"/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ES_tradnl" i="1"/>
                            <m:t>𝑅</m:t>
                          </m:r>
                        </m:den>
                      </m:f>
                      <m:r>
                        <a:rPr lang="es-ES_tradnl" i="1"/>
                        <m:t>=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_tradnl" i="1"/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_tradnl" i="1"/>
                                <m:t>𝑥</m:t>
                              </m:r>
                            </m:e>
                            <m:sub>
                              <m:r>
                                <a:rPr lang="es-ES_tradnl" i="1"/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s-ES_tradnl" i="1"/>
                        <m:t>=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_tradnl" i="1"/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_tradnl" i="1"/>
                                <m:t>𝜃</m:t>
                              </m:r>
                            </m:e>
                            <m:sub>
                              <m:r>
                                <a:rPr lang="es-ES_tradnl" i="1"/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07394"/>
                <a:ext cx="2532809" cy="6616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5892772" y="2595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Lineal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687989" y="25958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Angular</a:t>
            </a:r>
            <a:endParaRPr lang="es-ES" dirty="0"/>
          </a:p>
        </p:txBody>
      </p:sp>
      <p:pic>
        <p:nvPicPr>
          <p:cNvPr id="10" name="9 Imagen" descr="http://img.directindustry.es/images_di/photo-g/potenciometros-angulares-precision-bobinados-37930-26153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84" y="5056738"/>
            <a:ext cx="1216025" cy="12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media.silicio.mx/media/catalog/product/cache/1/image/650x650/5e06319eda06f020e43594a9c230972d/c/o/com05231p/Grove---Potenci%C3%B3metro-lineal-3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68" y="4998952"/>
            <a:ext cx="1318895" cy="131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Tipos:</a:t>
            </a:r>
          </a:p>
          <a:p>
            <a:pPr lvl="2"/>
            <a:r>
              <a:rPr lang="es-ES" dirty="0" smtClean="0"/>
              <a:t>Sensores capacitivos de desplazamiento. </a:t>
            </a: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basan en la variación de la capacidad de un </a:t>
            </a:r>
            <a:r>
              <a:rPr lang="es-ES" dirty="0" smtClean="0"/>
              <a:t>condensador para </a:t>
            </a:r>
            <a:r>
              <a:rPr lang="es-ES" dirty="0"/>
              <a:t>medir desplazamientos lineales o </a:t>
            </a:r>
            <a:r>
              <a:rPr lang="es-ES" dirty="0" smtClean="0"/>
              <a:t>angulares</a:t>
            </a:r>
          </a:p>
          <a:p>
            <a:pPr lvl="5"/>
            <a:r>
              <a:rPr lang="es-ES" i="1" dirty="0" smtClean="0"/>
              <a:t>C </a:t>
            </a:r>
            <a:r>
              <a:rPr lang="es-ES" dirty="0" smtClean="0"/>
              <a:t>es la capacidad del condensador</a:t>
            </a:r>
          </a:p>
          <a:p>
            <a:pPr lvl="5"/>
            <a:r>
              <a:rPr lang="es-ES" i="1" dirty="0" smtClean="0"/>
              <a:t>ϵ </a:t>
            </a:r>
            <a:r>
              <a:rPr lang="es-ES" dirty="0"/>
              <a:t>es la constante dieléctrica del medio que se encuentra entre las dos placas,</a:t>
            </a:r>
          </a:p>
          <a:p>
            <a:pPr lvl="5"/>
            <a:r>
              <a:rPr lang="es-ES" i="1" dirty="0"/>
              <a:t>A </a:t>
            </a:r>
            <a:r>
              <a:rPr lang="es-ES" dirty="0"/>
              <a:t>es el área de las </a:t>
            </a:r>
            <a:r>
              <a:rPr lang="es-ES" dirty="0" smtClean="0"/>
              <a:t>placas</a:t>
            </a:r>
          </a:p>
          <a:p>
            <a:pPr lvl="5"/>
            <a:r>
              <a:rPr lang="es-ES" i="1" dirty="0" smtClean="0"/>
              <a:t>d </a:t>
            </a:r>
            <a:r>
              <a:rPr lang="es-ES" dirty="0"/>
              <a:t>es la distancia entre ellas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75251"/>
              </p:ext>
            </p:extLst>
          </p:nvPr>
        </p:nvGraphicFramePr>
        <p:xfrm>
          <a:off x="1763688" y="3731628"/>
          <a:ext cx="6696744" cy="286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Visio" r:id="rId3" imgW="4228200" imgH="1803190" progId="Visio.Drawing.11">
                  <p:embed/>
                </p:oleObj>
              </mc:Choice>
              <mc:Fallback>
                <p:oleObj name="Visio" r:id="rId3" imgW="4228200" imgH="18031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731628"/>
                        <a:ext cx="6696744" cy="2865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Rectángulo"/>
              <p:cNvSpPr/>
              <p:nvPr/>
            </p:nvSpPr>
            <p:spPr>
              <a:xfrm>
                <a:off x="1953196" y="2943278"/>
                <a:ext cx="96853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/>
                        <m:t>𝐶</m:t>
                      </m:r>
                      <m:r>
                        <a:rPr lang="es-ES_tradnl" i="1"/>
                        <m:t>=</m:t>
                      </m:r>
                      <m:r>
                        <a:rPr lang="es-ES_tradnl" i="1"/>
                        <m:t>𝜖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_tradnl" i="1"/>
                            <m:t>𝐴</m:t>
                          </m:r>
                        </m:num>
                        <m:den>
                          <m:r>
                            <a:rPr lang="es-ES_tradnl" i="1"/>
                            <m:t>𝑑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96" y="2943278"/>
                <a:ext cx="968535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0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Tipos:</a:t>
            </a:r>
          </a:p>
          <a:p>
            <a:pPr lvl="2"/>
            <a:r>
              <a:rPr lang="es-ES" dirty="0" smtClean="0"/>
              <a:t>Sensores inductivos de desplazamiento. </a:t>
            </a:r>
            <a:r>
              <a:rPr lang="es-ES" dirty="0"/>
              <a:t>S</a:t>
            </a:r>
            <a:r>
              <a:rPr lang="es-ES" dirty="0" smtClean="0"/>
              <a:t>e basan </a:t>
            </a:r>
            <a:r>
              <a:rPr lang="es-ES" dirty="0"/>
              <a:t>en el mismo efecto </a:t>
            </a:r>
            <a:r>
              <a:rPr lang="es-ES" dirty="0" smtClean="0"/>
              <a:t>de inducción </a:t>
            </a:r>
            <a:r>
              <a:rPr lang="es-ES" dirty="0"/>
              <a:t>magnética explicado con los sensores de </a:t>
            </a:r>
            <a:r>
              <a:rPr lang="es-ES" dirty="0" smtClean="0"/>
              <a:t>proximidad. Se dividen en:</a:t>
            </a:r>
          </a:p>
          <a:p>
            <a:pPr lvl="3"/>
            <a:r>
              <a:rPr lang="es-ES" dirty="0" smtClean="0"/>
              <a:t>Transformadores diferenciales</a:t>
            </a:r>
          </a:p>
          <a:p>
            <a:pPr lvl="4"/>
            <a:r>
              <a:rPr lang="es-ES" dirty="0" smtClean="0"/>
              <a:t>Miden desplazamiento lineal</a:t>
            </a:r>
          </a:p>
          <a:p>
            <a:pPr lvl="4"/>
            <a:r>
              <a:rPr lang="es-ES" dirty="0" smtClean="0"/>
              <a:t>Esquema de funcionamiento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51378"/>
              </p:ext>
            </p:extLst>
          </p:nvPr>
        </p:nvGraphicFramePr>
        <p:xfrm>
          <a:off x="1314275" y="3645024"/>
          <a:ext cx="7722221" cy="258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Visio" r:id="rId3" imgW="5499360" imgH="1832574" progId="Visio.Drawing.11">
                  <p:embed/>
                </p:oleObj>
              </mc:Choice>
              <mc:Fallback>
                <p:oleObj name="Visio" r:id="rId3" imgW="5499360" imgH="183257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275" y="3645024"/>
                        <a:ext cx="7722221" cy="2582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5738651" y="3429000"/>
                <a:ext cx="2073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/>
                        <m:t>𝐷</m:t>
                      </m:r>
                      <m:r>
                        <a:rPr lang="es-ES_tradnl" i="1"/>
                        <m:t>= </m:t>
                      </m:r>
                      <m:r>
                        <a:rPr lang="es-ES_tradnl" i="1"/>
                        <m:t>𝐾</m:t>
                      </m:r>
                      <m:r>
                        <a:rPr lang="es-ES_tradnl" i="1"/>
                        <m:t>·</m:t>
                      </m:r>
                      <m:d>
                        <m:dPr>
                          <m:ctrlPr>
                            <a:rPr lang="es-ES" i="1"/>
                          </m:ctrlPr>
                        </m:dPr>
                        <m:e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_tradnl" i="1"/>
                                <m:t>𝑉</m:t>
                              </m:r>
                            </m:e>
                            <m:sub>
                              <m:r>
                                <a:rPr lang="es-ES_tradnl" i="1"/>
                                <m:t>𝐴</m:t>
                              </m:r>
                            </m:sub>
                          </m:sSub>
                          <m:r>
                            <a:rPr lang="es-ES_tradnl" i="1"/>
                            <m:t>−</m:t>
                          </m:r>
                          <m:sSub>
                            <m:sSubPr>
                              <m:ctrlPr>
                                <a:rPr lang="es-ES" i="1"/>
                              </m:ctrlPr>
                            </m:sSubPr>
                            <m:e>
                              <m:r>
                                <a:rPr lang="es-ES_tradnl" i="1"/>
                                <m:t>𝑉</m:t>
                              </m:r>
                            </m:e>
                            <m:sub>
                              <m:r>
                                <a:rPr lang="es-ES_tradnl" i="1"/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651" y="3429000"/>
                <a:ext cx="207370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s-ES" dirty="0" err="1" smtClean="0"/>
              <a:t>Sincro-resolvers</a:t>
            </a:r>
            <a:endParaRPr lang="es-ES" dirty="0" smtClean="0"/>
          </a:p>
          <a:p>
            <a:pPr lvl="4"/>
            <a:r>
              <a:rPr lang="es-ES" dirty="0" smtClean="0"/>
              <a:t>Miden desplazamiento angular</a:t>
            </a:r>
          </a:p>
          <a:p>
            <a:pPr lvl="4"/>
            <a:r>
              <a:rPr lang="es-ES" dirty="0" smtClean="0"/>
              <a:t>Esquema de funcionamiento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698242"/>
              </p:ext>
            </p:extLst>
          </p:nvPr>
        </p:nvGraphicFramePr>
        <p:xfrm>
          <a:off x="1475656" y="2204864"/>
          <a:ext cx="7266141" cy="380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Visio" r:id="rId3" imgW="4906170" imgH="2570672" progId="Visio.Drawing.11">
                  <p:embed/>
                </p:oleObj>
              </mc:Choice>
              <mc:Fallback>
                <p:oleObj name="Visio" r:id="rId3" imgW="4906170" imgH="257067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04864"/>
                        <a:ext cx="7266141" cy="3809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de sensor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Definición:</a:t>
            </a:r>
          </a:p>
          <a:p>
            <a:pPr lvl="1"/>
            <a:r>
              <a:rPr lang="es-ES" dirty="0" smtClean="0"/>
              <a:t>dispositivo </a:t>
            </a:r>
            <a:r>
              <a:rPr lang="es-ES" dirty="0"/>
              <a:t>que mide una magnitud física o </a:t>
            </a:r>
            <a:r>
              <a:rPr lang="es-ES" dirty="0" smtClean="0"/>
              <a:t>química, por </a:t>
            </a:r>
            <a:r>
              <a:rPr lang="es-ES" dirty="0"/>
              <a:t>ejemplo, temperatura, presión, posición, velocidad, pH, etc., y la transforma, </a:t>
            </a:r>
            <a:r>
              <a:rPr lang="es-ES" dirty="0" smtClean="0"/>
              <a:t>en la </a:t>
            </a:r>
            <a:r>
              <a:rPr lang="es-ES" dirty="0"/>
              <a:t>mayoría de los casos, en una señal </a:t>
            </a:r>
            <a:r>
              <a:rPr lang="es-ES" dirty="0" smtClean="0"/>
              <a:t>eléctrica</a:t>
            </a:r>
          </a:p>
          <a:p>
            <a:r>
              <a:rPr lang="es-ES" dirty="0"/>
              <a:t>Fases del proceso de medición de una magnitud física o </a:t>
            </a:r>
            <a:r>
              <a:rPr lang="es-ES" dirty="0" smtClean="0"/>
              <a:t>química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23996"/>
              </p:ext>
            </p:extLst>
          </p:nvPr>
        </p:nvGraphicFramePr>
        <p:xfrm>
          <a:off x="553952" y="4365104"/>
          <a:ext cx="848254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7211700" imgH="971280" progId="Visio.Drawing.11">
                  <p:embed/>
                </p:oleObj>
              </mc:Choice>
              <mc:Fallback>
                <p:oleObj name="Visio" r:id="rId3" imgW="7211700" imgH="9712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52" y="4365104"/>
                        <a:ext cx="8482544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9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s-ES" dirty="0" smtClean="0"/>
              <a:t>Codificadores ópticos (</a:t>
            </a:r>
            <a:r>
              <a:rPr lang="es-ES" dirty="0" err="1" smtClean="0"/>
              <a:t>encoders</a:t>
            </a:r>
            <a:r>
              <a:rPr lang="es-ES" dirty="0" smtClean="0"/>
              <a:t>)</a:t>
            </a:r>
          </a:p>
          <a:p>
            <a:pPr lvl="4"/>
            <a:r>
              <a:rPr lang="es-ES" dirty="0" smtClean="0"/>
              <a:t>Miden desplazamiento angular. Los hay de dos tipos: incrementales y absolutos</a:t>
            </a:r>
          </a:p>
          <a:p>
            <a:pPr lvl="4"/>
            <a:r>
              <a:rPr lang="es-ES" dirty="0" smtClean="0"/>
              <a:t>Esquema de funcionamiento</a:t>
            </a:r>
          </a:p>
          <a:p>
            <a:pPr marL="1371600" lvl="3" indent="0">
              <a:buNone/>
            </a:pPr>
            <a:r>
              <a:rPr lang="es-ES" dirty="0" smtClean="0"/>
              <a:t>	Incremental		          Absoluto</a:t>
            </a:r>
            <a:endParaRPr lang="es-ES" dirty="0"/>
          </a:p>
          <a:p>
            <a:pPr lvl="3"/>
            <a:endParaRPr lang="es-ES" dirty="0" smtClean="0"/>
          </a:p>
          <a:p>
            <a:pPr lvl="3"/>
            <a:endParaRPr lang="es-ES" dirty="0"/>
          </a:p>
          <a:p>
            <a:pPr lvl="3"/>
            <a:endParaRPr lang="es-ES" dirty="0" smtClean="0"/>
          </a:p>
          <a:p>
            <a:pPr lvl="3"/>
            <a:endParaRPr lang="es-ES" dirty="0"/>
          </a:p>
          <a:p>
            <a:pPr lvl="3"/>
            <a:endParaRPr lang="es-ES" dirty="0" smtClean="0"/>
          </a:p>
          <a:p>
            <a:pPr lvl="3"/>
            <a:endParaRPr lang="es-ES" dirty="0"/>
          </a:p>
          <a:p>
            <a:pPr lvl="3"/>
            <a:endParaRPr lang="es-ES" dirty="0" smtClean="0"/>
          </a:p>
          <a:p>
            <a:pPr lvl="4"/>
            <a:r>
              <a:rPr lang="es-ES" dirty="0" smtClean="0"/>
              <a:t>Imagen de un </a:t>
            </a:r>
            <a:r>
              <a:rPr lang="es-ES" dirty="0" err="1" smtClean="0"/>
              <a:t>encoder</a:t>
            </a:r>
            <a:r>
              <a:rPr lang="es-ES" dirty="0" smtClean="0"/>
              <a:t> incremental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275311"/>
              </p:ext>
            </p:extLst>
          </p:nvPr>
        </p:nvGraphicFramePr>
        <p:xfrm>
          <a:off x="2123728" y="2761824"/>
          <a:ext cx="5256584" cy="246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Visio" r:id="rId3" imgW="3741120" imgH="1754397" progId="Visio.Drawing.11">
                  <p:embed/>
                </p:oleObj>
              </mc:Choice>
              <mc:Fallback>
                <p:oleObj name="Visio" r:id="rId3" imgW="3741120" imgH="175439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61824"/>
                        <a:ext cx="5256584" cy="2467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 descr="http://img.directindustry.es/images_di/photo-g/codificador-rotativo-incremental-optico-23523-230737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1450010" cy="1154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Sensores de </a:t>
            </a:r>
            <a:r>
              <a:rPr lang="es-ES" dirty="0" smtClean="0"/>
              <a:t>velocidad (</a:t>
            </a:r>
            <a:r>
              <a:rPr lang="es-ES" dirty="0" err="1" smtClean="0"/>
              <a:t>tacogeneradores</a:t>
            </a:r>
            <a:r>
              <a:rPr lang="es-ES" dirty="0" smtClean="0"/>
              <a:t>)</a:t>
            </a:r>
          </a:p>
          <a:p>
            <a:pPr lvl="1"/>
            <a:r>
              <a:rPr lang="es-ES" dirty="0"/>
              <a:t>El principio de funcionamiento es similar al de un motor </a:t>
            </a:r>
            <a:r>
              <a:rPr lang="es-ES" dirty="0" smtClean="0"/>
              <a:t>de corriente </a:t>
            </a:r>
            <a:r>
              <a:rPr lang="es-ES" dirty="0"/>
              <a:t>continua, pero trabajando de manera inversa, es decir, convierte una </a:t>
            </a:r>
            <a:r>
              <a:rPr lang="es-ES" dirty="0" smtClean="0"/>
              <a:t>energía mecánica </a:t>
            </a:r>
            <a:r>
              <a:rPr lang="es-ES" dirty="0"/>
              <a:t>de rotación en energía </a:t>
            </a:r>
            <a:r>
              <a:rPr lang="es-ES" dirty="0" smtClean="0"/>
              <a:t>eléctrica</a:t>
            </a:r>
          </a:p>
          <a:p>
            <a:pPr lvl="1"/>
            <a:r>
              <a:rPr lang="es-ES" dirty="0" smtClean="0"/>
              <a:t>Esquema de funcionamiento</a:t>
            </a:r>
            <a:endParaRPr lang="es-ES" dirty="0" smtClean="0"/>
          </a:p>
          <a:p>
            <a:pPr lvl="1"/>
            <a:endParaRPr lang="es-ES" dirty="0" smtClean="0"/>
          </a:p>
          <a:p>
            <a:pPr lvl="2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02310"/>
              </p:ext>
            </p:extLst>
          </p:nvPr>
        </p:nvGraphicFramePr>
        <p:xfrm>
          <a:off x="1010877" y="3789040"/>
          <a:ext cx="8097627" cy="204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Visio" r:id="rId3" imgW="6743520" imgH="1707221" progId="Visio.Drawing.11">
                  <p:embed/>
                </p:oleObj>
              </mc:Choice>
              <mc:Fallback>
                <p:oleObj name="Visio" r:id="rId3" imgW="6743520" imgH="170722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877" y="3789040"/>
                        <a:ext cx="8097627" cy="2045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0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Sensores de </a:t>
            </a:r>
            <a:r>
              <a:rPr lang="es-ES" dirty="0" smtClean="0"/>
              <a:t>fuerza</a:t>
            </a:r>
          </a:p>
          <a:p>
            <a:pPr lvl="1"/>
            <a:r>
              <a:rPr lang="es-ES_tradnl" dirty="0"/>
              <a:t>S</a:t>
            </a:r>
            <a:r>
              <a:rPr lang="es-ES_tradnl" dirty="0" smtClean="0"/>
              <a:t>e </a:t>
            </a:r>
            <a:r>
              <a:rPr lang="es-ES_tradnl" dirty="0"/>
              <a:t>utilizan para determinar las fuerzas y momentos con las que el extremo de un robot interactúa con un objeto. </a:t>
            </a:r>
            <a:r>
              <a:rPr lang="es-ES_tradnl" dirty="0" smtClean="0"/>
              <a:t>Se basan </a:t>
            </a:r>
            <a:r>
              <a:rPr lang="es-ES_tradnl" dirty="0"/>
              <a:t>en la medición de la deformación que sufre un cierto material cuando se le aplican fuerzas o momentos </a:t>
            </a:r>
            <a:r>
              <a:rPr lang="es-ES_tradnl" dirty="0" smtClean="0"/>
              <a:t>determinados</a:t>
            </a:r>
          </a:p>
          <a:p>
            <a:pPr lvl="1"/>
            <a:r>
              <a:rPr lang="es-ES_tradnl" dirty="0" smtClean="0"/>
              <a:t>Esquema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40568"/>
              </p:ext>
            </p:extLst>
          </p:nvPr>
        </p:nvGraphicFramePr>
        <p:xfrm>
          <a:off x="2810514" y="3501008"/>
          <a:ext cx="3849718" cy="263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Visio" r:id="rId3" imgW="2587680" imgH="1768415" progId="Visio.Drawing.11">
                  <p:embed/>
                </p:oleObj>
              </mc:Choice>
              <mc:Fallback>
                <p:oleObj name="Visio" r:id="rId3" imgW="2587680" imgH="176841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514" y="3501008"/>
                        <a:ext cx="3849718" cy="2632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 descr="Sensor de Fuerza de Compresión SBC - Click en la imagen para cerra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1296144" cy="1755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7092280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Sensor de fuerza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38308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Sensores de </a:t>
            </a:r>
            <a:r>
              <a:rPr lang="es-ES" dirty="0" smtClean="0"/>
              <a:t>aceleración</a:t>
            </a:r>
          </a:p>
          <a:p>
            <a:pPr lvl="1"/>
            <a:r>
              <a:rPr lang="es-ES_tradnl" dirty="0"/>
              <a:t>M</a:t>
            </a:r>
            <a:r>
              <a:rPr lang="es-ES_tradnl" dirty="0" smtClean="0"/>
              <a:t>iden</a:t>
            </a:r>
            <a:r>
              <a:rPr lang="es-ES_tradnl" dirty="0"/>
              <a:t>, como su propio nombre </a:t>
            </a:r>
            <a:r>
              <a:rPr lang="es-ES_tradnl" dirty="0" smtClean="0"/>
              <a:t>indica, </a:t>
            </a:r>
            <a:r>
              <a:rPr lang="es-ES_tradnl" dirty="0"/>
              <a:t>la aceleración del cuerpo donde van </a:t>
            </a:r>
            <a:r>
              <a:rPr lang="es-ES_tradnl" dirty="0" smtClean="0"/>
              <a:t>colocados.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5" name="4 Imagen" descr="http://img231.imageshack.us/img231/4799/acelerometroqr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465915" cy="2176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2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Sensores utilizados en robótica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Sensores de </a:t>
            </a:r>
            <a:r>
              <a:rPr lang="es-ES" dirty="0" smtClean="0"/>
              <a:t>sonido (micrófonos)</a:t>
            </a:r>
          </a:p>
          <a:p>
            <a:pPr lvl="1"/>
            <a:r>
              <a:rPr lang="es-ES_tradnl" dirty="0"/>
              <a:t>S</a:t>
            </a:r>
            <a:r>
              <a:rPr lang="es-ES_tradnl" dirty="0" smtClean="0"/>
              <a:t>irven </a:t>
            </a:r>
            <a:r>
              <a:rPr lang="es-ES_tradnl" dirty="0"/>
              <a:t>al robot para realizar ciertas tareas a partir del sonido detectado. Estos sonidos pueden ser desde una simple palmada o grito hasta una palabra o frase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73838"/>
              </p:ext>
            </p:extLst>
          </p:nvPr>
        </p:nvGraphicFramePr>
        <p:xfrm>
          <a:off x="1187624" y="3465004"/>
          <a:ext cx="5158599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Visio" r:id="rId3" imgW="3262950" imgH="1505579" progId="Visio.Drawing.11">
                  <p:embed/>
                </p:oleObj>
              </mc:Choice>
              <mc:Fallback>
                <p:oleObj name="Visio" r:id="rId3" imgW="3262950" imgH="150557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465004"/>
                        <a:ext cx="5158599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6 Imagen" descr="9845 - Sensor de Sonido NXT LEGO® Education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9120"/>
            <a:ext cx="1313180" cy="1313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7092280" y="38610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Sensor de sonido de Lego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2716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de sensor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28921"/>
              </p:ext>
            </p:extLst>
          </p:nvPr>
        </p:nvGraphicFramePr>
        <p:xfrm>
          <a:off x="539996" y="1916832"/>
          <a:ext cx="8490101" cy="23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3" imgW="7247610" imgH="1994589" progId="Visio.Drawing.11">
                  <p:embed/>
                </p:oleObj>
              </mc:Choice>
              <mc:Fallback>
                <p:oleObj name="Visio" r:id="rId3" imgW="7247610" imgH="199458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96" y="1916832"/>
                        <a:ext cx="8490101" cy="2335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2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de sensores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923379"/>
              </p:ext>
            </p:extLst>
          </p:nvPr>
        </p:nvGraphicFramePr>
        <p:xfrm>
          <a:off x="827584" y="1340768"/>
          <a:ext cx="8064896" cy="338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961"/>
                <a:gridCol w="2195255"/>
                <a:gridCol w="2195255"/>
                <a:gridCol w="1434425"/>
              </a:tblGrid>
              <a:tr h="41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CLASIFICACIÓN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TIPO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DESCRIPCIÓN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EJEMPLO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742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Según la fuente de energía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Generadores (activos)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Utilizan la energía del medio donde miden 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Sensor piezoeléctrico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742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Moduladores (pasivos)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Necesitan de una fuente externa de energía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Galga resistiva </a:t>
                      </a:r>
                      <a:r>
                        <a:rPr lang="es-ES_tradnl" sz="1600" dirty="0" err="1">
                          <a:effectLst/>
                        </a:rPr>
                        <a:t>extensométrica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742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Según la señal de salida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Analógico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La señal de salida es continua en el tiempo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Sensor piezoeléctrico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7429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Digital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La señal de salida es discreta en el tiempo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Codificador óptico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4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sensores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86159"/>
              </p:ext>
            </p:extLst>
          </p:nvPr>
        </p:nvGraphicFramePr>
        <p:xfrm>
          <a:off x="827583" y="1052512"/>
          <a:ext cx="8064897" cy="5061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/>
                <a:gridCol w="1368152"/>
                <a:gridCol w="3096344"/>
                <a:gridCol w="2160240"/>
              </a:tblGrid>
              <a:tr h="23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CLASIFICACIÓN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TIPO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DESCRIPCIÓN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EJEMPLO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422960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Según el principio físico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Resistivo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Variación de una resistencia mediante un contacto móvil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Potenciómetro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6344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Capacitivo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Variación de la capacidad de conductores separados por un dieléctrico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Sensor capacitivo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6344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Inductivo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Variación de la inductancia de una o varias bobinas 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LVDT (Linear variable differential transformer)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10574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Termoeléctrico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Variación de tensión cuando existe diferencia de temperatura entre las uniones de dos materiales distintos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Termopar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8459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Piezoeléctrico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Generación de carga eléctrica con la deformación mecánica de un material cristalino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PZT sensor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4229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Piezorresistivo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Variación de resistencia con la deformación mecánica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Galga </a:t>
                      </a:r>
                      <a:r>
                        <a:rPr lang="es-ES_tradnl" sz="1600" dirty="0" err="1">
                          <a:effectLst/>
                        </a:rPr>
                        <a:t>extensométrica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2114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Otros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3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sensores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83182"/>
              </p:ext>
            </p:extLst>
          </p:nvPr>
        </p:nvGraphicFramePr>
        <p:xfrm>
          <a:off x="827583" y="1052507"/>
          <a:ext cx="8064899" cy="424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848"/>
                <a:gridCol w="2323649"/>
                <a:gridCol w="1872591"/>
                <a:gridCol w="1727811"/>
              </a:tblGrid>
              <a:tr h="36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CLASIFICACIÓN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TIPO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DESCRIPCIÓN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EJEMPLO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648075">
                <a:tc row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Según la variable medida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Presión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row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El sensor mide la variable física que da nombre al sensor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Sensor de “variable medida”. 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Temperatura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Humedad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Proximidad/contacto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Posición/Desplazamiento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Velocidad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Aceleración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Fuerza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Sonido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Caudal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  <a:tr h="32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</a:rPr>
                        <a:t>Otros</a:t>
                      </a:r>
                      <a:endParaRPr lang="es-E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833" marR="54833" marT="0" marB="0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9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generales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Características estáticas</a:t>
            </a:r>
          </a:p>
          <a:p>
            <a:pPr lvl="1"/>
            <a:r>
              <a:rPr lang="es-ES" dirty="0"/>
              <a:t>hacen referencia al comportamiento </a:t>
            </a:r>
            <a:r>
              <a:rPr lang="es-ES" dirty="0" smtClean="0"/>
              <a:t>del sensor </a:t>
            </a:r>
            <a:r>
              <a:rPr lang="es-ES" dirty="0"/>
              <a:t>en régimen permanente o </a:t>
            </a:r>
            <a:r>
              <a:rPr lang="es-ES" dirty="0" smtClean="0"/>
              <a:t>estacionario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Características dinámicas</a:t>
            </a:r>
          </a:p>
          <a:p>
            <a:pPr lvl="1"/>
            <a:r>
              <a:rPr lang="es-ES" dirty="0" smtClean="0"/>
              <a:t>Hacen referencia </a:t>
            </a:r>
            <a:r>
              <a:rPr lang="es-ES" dirty="0"/>
              <a:t>a la evolución temporal de la señal eléctrica que proporciona el sensor </a:t>
            </a:r>
            <a:r>
              <a:rPr lang="es-ES" dirty="0" smtClean="0"/>
              <a:t>entre dos </a:t>
            </a:r>
            <a:r>
              <a:rPr lang="es-ES" dirty="0"/>
              <a:t>estados estacionarios</a:t>
            </a:r>
          </a:p>
        </p:txBody>
      </p:sp>
    </p:spTree>
    <p:extLst>
      <p:ext uri="{BB962C8B-B14F-4D97-AF65-F5344CB8AC3E}">
        <p14:creationId xmlns:p14="http://schemas.microsoft.com/office/powerpoint/2010/main" val="24935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generales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 smtClean="0"/>
              <a:t>Características estáticas:</a:t>
            </a:r>
            <a:endParaRPr lang="es-ES" sz="2400" b="1" dirty="0"/>
          </a:p>
          <a:p>
            <a:pPr lvl="1"/>
            <a:r>
              <a:rPr lang="es-ES" sz="2000" b="1" dirty="0" smtClean="0"/>
              <a:t>Rango</a:t>
            </a:r>
            <a:r>
              <a:rPr lang="es-ES" sz="2000" dirty="0"/>
              <a:t>: son los valores mínimos y máximos de las magnitudes </a:t>
            </a:r>
            <a:r>
              <a:rPr lang="es-ES" sz="2000" dirty="0" smtClean="0"/>
              <a:t>físicas que </a:t>
            </a:r>
            <a:r>
              <a:rPr lang="es-ES" sz="2000" dirty="0"/>
              <a:t>el sensor puede convertir en señales eléctricas.</a:t>
            </a:r>
          </a:p>
          <a:p>
            <a:pPr lvl="1"/>
            <a:r>
              <a:rPr lang="es-ES" sz="2000" b="1" dirty="0" smtClean="0"/>
              <a:t>Precisión</a:t>
            </a:r>
            <a:r>
              <a:rPr lang="es-ES" sz="2000" dirty="0"/>
              <a:t>: es el error cometido entre el valor medido por el sensor y </a:t>
            </a:r>
            <a:r>
              <a:rPr lang="es-ES" sz="2000" dirty="0" smtClean="0"/>
              <a:t>el valor </a:t>
            </a:r>
            <a:r>
              <a:rPr lang="es-ES" sz="2000" dirty="0"/>
              <a:t>real.</a:t>
            </a:r>
          </a:p>
          <a:p>
            <a:pPr lvl="1"/>
            <a:r>
              <a:rPr lang="es-ES" sz="2000" b="1" dirty="0" smtClean="0"/>
              <a:t>Repetitividad</a:t>
            </a:r>
            <a:r>
              <a:rPr lang="es-ES" sz="2000" dirty="0"/>
              <a:t>: es la capacidad de repetir una medición con una </a:t>
            </a:r>
            <a:r>
              <a:rPr lang="es-ES" sz="2000" dirty="0" smtClean="0"/>
              <a:t>precisión dada</a:t>
            </a:r>
            <a:r>
              <a:rPr lang="es-ES" sz="2000" dirty="0"/>
              <a:t>.</a:t>
            </a:r>
          </a:p>
          <a:p>
            <a:pPr lvl="1"/>
            <a:r>
              <a:rPr lang="es-ES" sz="2000" b="1" dirty="0" smtClean="0"/>
              <a:t>Resolución</a:t>
            </a:r>
            <a:r>
              <a:rPr lang="es-ES" sz="2000" dirty="0"/>
              <a:t>: es la cantidad más pequeña que se puede detectar en </a:t>
            </a:r>
            <a:r>
              <a:rPr lang="es-ES" sz="2000" dirty="0" smtClean="0"/>
              <a:t>la magnitud </a:t>
            </a:r>
            <a:r>
              <a:rPr lang="es-ES" sz="2000" dirty="0"/>
              <a:t>medida. Esta característica solo se da en aquellos </a:t>
            </a:r>
            <a:r>
              <a:rPr lang="es-ES" sz="2000" dirty="0" smtClean="0"/>
              <a:t>sensores donde </a:t>
            </a:r>
            <a:r>
              <a:rPr lang="es-ES" sz="2000" dirty="0"/>
              <a:t>la salida cambia en forma de pequeños saltos ante una </a:t>
            </a:r>
            <a:r>
              <a:rPr lang="es-ES" sz="2000" dirty="0" smtClean="0"/>
              <a:t>entrada continua</a:t>
            </a:r>
            <a:r>
              <a:rPr lang="es-ES" sz="2000" dirty="0"/>
              <a:t>.</a:t>
            </a:r>
          </a:p>
          <a:p>
            <a:pPr lvl="1"/>
            <a:r>
              <a:rPr lang="es-ES" sz="2000" b="1" dirty="0" smtClean="0"/>
              <a:t>Sensibilidad</a:t>
            </a:r>
            <a:r>
              <a:rPr lang="es-ES" sz="2000" dirty="0"/>
              <a:t>: es la variación de la señal de salida con respecto a </a:t>
            </a:r>
            <a:r>
              <a:rPr lang="es-ES" sz="2000" dirty="0" smtClean="0"/>
              <a:t>la variación </a:t>
            </a:r>
            <a:r>
              <a:rPr lang="es-ES" sz="2000" dirty="0"/>
              <a:t>de la señal de entrada.</a:t>
            </a:r>
          </a:p>
          <a:p>
            <a:pPr lvl="1"/>
            <a:r>
              <a:rPr lang="es-ES" sz="2000" b="1" dirty="0" smtClean="0"/>
              <a:t>Linealidad</a:t>
            </a:r>
            <a:r>
              <a:rPr lang="es-ES" sz="2000" dirty="0"/>
              <a:t>: es la capacidad del sensor para que la señal de salida </a:t>
            </a:r>
            <a:r>
              <a:rPr lang="es-ES" sz="2000" dirty="0" smtClean="0"/>
              <a:t>sea lineal </a:t>
            </a:r>
            <a:r>
              <a:rPr lang="es-ES" sz="2000" dirty="0"/>
              <a:t>con respecto a la variable medida.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40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generales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Características dinámicas</a:t>
            </a:r>
          </a:p>
          <a:p>
            <a:pPr lvl="1"/>
            <a:r>
              <a:rPr lang="es-ES" b="1" dirty="0" smtClean="0"/>
              <a:t>Tiempo </a:t>
            </a:r>
            <a:r>
              <a:rPr lang="es-ES" b="1" dirty="0"/>
              <a:t>de asentamiento o establecimiento</a:t>
            </a:r>
            <a:r>
              <a:rPr lang="es-ES" dirty="0"/>
              <a:t>: es el tiempo que tarda </a:t>
            </a:r>
            <a:r>
              <a:rPr lang="es-ES" dirty="0" smtClean="0"/>
              <a:t>la señal </a:t>
            </a:r>
            <a:r>
              <a:rPr lang="es-ES" dirty="0"/>
              <a:t>de salida en estabilizarse, después de producirse un cambio </a:t>
            </a:r>
            <a:r>
              <a:rPr lang="es-ES" dirty="0" smtClean="0"/>
              <a:t>brusco en </a:t>
            </a:r>
            <a:r>
              <a:rPr lang="es-ES" dirty="0"/>
              <a:t>la señal de entrada.</a:t>
            </a:r>
          </a:p>
          <a:p>
            <a:pPr lvl="1"/>
            <a:r>
              <a:rPr lang="es-ES" b="1" dirty="0" smtClean="0"/>
              <a:t>Pico </a:t>
            </a:r>
            <a:r>
              <a:rPr lang="es-ES" b="1" dirty="0"/>
              <a:t>de </a:t>
            </a:r>
            <a:r>
              <a:rPr lang="es-ES" b="1" dirty="0" err="1"/>
              <a:t>sobreoscilación</a:t>
            </a:r>
            <a:r>
              <a:rPr lang="es-ES" dirty="0"/>
              <a:t>: es el valor máximo que alcanza la señal </a:t>
            </a:r>
            <a:r>
              <a:rPr lang="es-ES" dirty="0" smtClean="0"/>
              <a:t>de salida </a:t>
            </a:r>
            <a:r>
              <a:rPr lang="es-ES" dirty="0"/>
              <a:t>con respecto a su valor estabilizado, después de producirse </a:t>
            </a:r>
            <a:r>
              <a:rPr lang="es-ES" dirty="0" smtClean="0"/>
              <a:t>un cambio </a:t>
            </a:r>
            <a:r>
              <a:rPr lang="es-ES" dirty="0"/>
              <a:t>brusco en la señal de entrada.</a:t>
            </a:r>
          </a:p>
          <a:p>
            <a:pPr lvl="1"/>
            <a:r>
              <a:rPr lang="es-ES" b="1" dirty="0" smtClean="0"/>
              <a:t>Tiempo </a:t>
            </a:r>
            <a:r>
              <a:rPr lang="es-ES" b="1" dirty="0"/>
              <a:t>de pico</a:t>
            </a:r>
            <a:r>
              <a:rPr lang="es-ES" dirty="0"/>
              <a:t>: es el tiempo que tarda la señal de salida en alcanzar </a:t>
            </a:r>
            <a:r>
              <a:rPr lang="es-ES" dirty="0" smtClean="0"/>
              <a:t>el pico </a:t>
            </a:r>
            <a:r>
              <a:rPr lang="es-ES" dirty="0"/>
              <a:t>de </a:t>
            </a:r>
            <a:r>
              <a:rPr lang="es-ES" dirty="0" err="1"/>
              <a:t>sobreoscilación</a:t>
            </a:r>
            <a:r>
              <a:rPr lang="es-ES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7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D8A29A5367C7428D49FBD3C94FBC97" ma:contentTypeVersion="18" ma:contentTypeDescription="Crear nuevo documento." ma:contentTypeScope="" ma:versionID="fb27c9aab21a941f93ca1a1787524d2e">
  <xsd:schema xmlns:xsd="http://www.w3.org/2001/XMLSchema" xmlns:xs="http://www.w3.org/2001/XMLSchema" xmlns:p="http://schemas.microsoft.com/office/2006/metadata/properties" xmlns:ns1="http://schemas.microsoft.com/sharepoint/v3" xmlns:ns2="b5bdcbd1-8c73-43c7-a45b-af3263347e1c" xmlns:ns3="533e0666-3bdb-4c01-b146-84aebc94abd5" targetNamespace="http://schemas.microsoft.com/office/2006/metadata/properties" ma:root="true" ma:fieldsID="7be0dd0fa3be2592cb2c0324576847f6" ns1:_="" ns2:_="" ns3:_="">
    <xsd:import namespace="http://schemas.microsoft.com/sharepoint/v3"/>
    <xsd:import namespace="b5bdcbd1-8c73-43c7-a45b-af3263347e1c"/>
    <xsd:import namespace="533e0666-3bdb-4c01-b146-84aebc94abd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Propiedades de la Directiva de cumplimiento unificado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Acción de IU de la Directiva de cumplimiento unificado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dcbd1-8c73-43c7-a45b-af3263347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8487fa49-aac8-4e58-9212-c500be7f8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0666-3bdb-4c01-b146-84aebc94abd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cd28889-a8e7-4087-964f-d97b56884a50}" ma:internalName="TaxCatchAll" ma:showField="CatchAllData" ma:web="533e0666-3bdb-4c01-b146-84aebc94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AF783E-CF11-4BF2-ACAD-C76542072D70}"/>
</file>

<file path=customXml/itemProps2.xml><?xml version="1.0" encoding="utf-8"?>
<ds:datastoreItem xmlns:ds="http://schemas.openxmlformats.org/officeDocument/2006/customXml" ds:itemID="{2CE04C83-8612-434D-85CF-07C266BE83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1204</Words>
  <Application>Microsoft Office PowerPoint</Application>
  <PresentationFormat>Presentación en pantalla (4:3)</PresentationFormat>
  <Paragraphs>235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Tema de Office</vt:lpstr>
      <vt:lpstr>Visio</vt:lpstr>
      <vt:lpstr>Microsoft Visio Drawing</vt:lpstr>
      <vt:lpstr>Tema 3 Sensores</vt:lpstr>
      <vt:lpstr>Definición de sensor</vt:lpstr>
      <vt:lpstr>Definición de sensor</vt:lpstr>
      <vt:lpstr>Clasificación de sensores</vt:lpstr>
      <vt:lpstr>Clasificación de sensores</vt:lpstr>
      <vt:lpstr>Clasificación de sensores</vt:lpstr>
      <vt:lpstr>Características generales</vt:lpstr>
      <vt:lpstr>Características generales</vt:lpstr>
      <vt:lpstr>Características generales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  <vt:lpstr>Sensores utilizados en robótica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RAMOS DE LA FLOR;ANDRES SALOMON VAZQUEZ FERNANDEZ PACHECO;RAUL FERNANDEZ RODRIGUEZ;FERNANDO JOSE CASTILLO GARCIA;francisco javier arteaga</dc:creator>
  <cp:lastModifiedBy>ISMAEL PAYO GUTIERREZ</cp:lastModifiedBy>
  <cp:revision>282</cp:revision>
  <dcterms:created xsi:type="dcterms:W3CDTF">2010-11-02T08:50:06Z</dcterms:created>
  <dcterms:modified xsi:type="dcterms:W3CDTF">2015-09-07T16:07:29Z</dcterms:modified>
</cp:coreProperties>
</file>