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sldIdLst>
    <p:sldId id="285" r:id="rId2"/>
    <p:sldId id="295" r:id="rId3"/>
    <p:sldId id="305" r:id="rId4"/>
    <p:sldId id="308" r:id="rId5"/>
    <p:sldId id="306" r:id="rId6"/>
    <p:sldId id="309" r:id="rId7"/>
    <p:sldId id="307" r:id="rId8"/>
    <p:sldId id="326" r:id="rId9"/>
    <p:sldId id="294" r:id="rId10"/>
    <p:sldId id="304" r:id="rId11"/>
    <p:sldId id="302" r:id="rId12"/>
    <p:sldId id="297" r:id="rId13"/>
    <p:sldId id="317" r:id="rId14"/>
    <p:sldId id="318" r:id="rId15"/>
    <p:sldId id="320" r:id="rId16"/>
    <p:sldId id="321" r:id="rId17"/>
    <p:sldId id="322" r:id="rId18"/>
    <p:sldId id="324" r:id="rId19"/>
    <p:sldId id="323" r:id="rId20"/>
    <p:sldId id="299" r:id="rId21"/>
    <p:sldId id="298" r:id="rId22"/>
    <p:sldId id="316" r:id="rId23"/>
    <p:sldId id="312" r:id="rId24"/>
    <p:sldId id="313" r:id="rId25"/>
    <p:sldId id="310" r:id="rId26"/>
    <p:sldId id="315" r:id="rId27"/>
    <p:sldId id="325" r:id="rId28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ED2"/>
    <a:srgbClr val="B6FDB1"/>
    <a:srgbClr val="C0E3FF"/>
    <a:srgbClr val="FFFFFF"/>
    <a:srgbClr val="006BC1"/>
    <a:srgbClr val="D5EDFA"/>
    <a:srgbClr val="1E77A9"/>
    <a:srgbClr val="DDD9C3"/>
    <a:srgbClr val="F79646"/>
    <a:srgbClr val="005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BC10ED-58F8-4E6F-9AC4-E9A4BC383CBA}" v="8" dt="2025-11-17T12:43:31.075"/>
    <p1510:client id="{A23D4380-A7F5-49F5-B335-EAA96F0389BB}" v="880" dt="2025-11-17T12:35:03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9"/>
    <p:restoredTop sz="90511" autoAdjust="0"/>
  </p:normalViewPr>
  <p:slideViewPr>
    <p:cSldViewPr>
      <p:cViewPr varScale="1">
        <p:scale>
          <a:sx n="64" d="100"/>
          <a:sy n="64" d="100"/>
        </p:scale>
        <p:origin x="78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0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245267"/>
            <a:ext cx="12192000" cy="6118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9440654" y="6420416"/>
            <a:ext cx="1723549" cy="26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This is a Presentation Title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54869" y="6440638"/>
            <a:ext cx="224082" cy="221098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8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  <p:sp>
          <p:nvSpPr>
            <p:cNvPr id="9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flipH="1">
            <a:off x="11646174" y="6440638"/>
            <a:ext cx="224082" cy="221098"/>
            <a:chOff x="4328868" y="5502988"/>
            <a:chExt cx="500307" cy="493774"/>
          </a:xfrm>
          <a:solidFill>
            <a:schemeClr val="bg1"/>
          </a:solidFill>
        </p:grpSpPr>
        <p:sp>
          <p:nvSpPr>
            <p:cNvPr id="11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  <p:sp>
          <p:nvSpPr>
            <p:cNvPr id="12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id-ID" sz="2399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11202730" y="6323774"/>
            <a:ext cx="491305" cy="420448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rca.com/)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source=web&amp;rct=j&amp;opi=89978449&amp;url=https://www.uclm.es/-/media/Files/A08-Biblioteca/Archivos/Normas-APA-BUCLM-2021.ashx%3Fla%3Des&amp;ved=2ahUKEwjKxYWSmPmQAxUaTKQEHdUZAZ0QFnoECBoQAQ&amp;usg=AOvVaw3iJ-Pjqnih8D-ebIPwEdSx" TargetMode="External"/><Relationship Id="rId2" Type="http://schemas.openxmlformats.org/officeDocument/2006/relationships/hyperlink" Target="https://apastyle.ap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37/0000165-000" TargetMode="External"/><Relationship Id="rId4" Type="http://schemas.openxmlformats.org/officeDocument/2006/relationships/hyperlink" Target="https://slidesgo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123157" y="685800"/>
            <a:ext cx="81361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ko-KR" sz="5400" b="1" dirty="0">
                <a:latin typeface="+mj-lt"/>
                <a:ea typeface="+mj-ea"/>
                <a:cs typeface="+mj-cs"/>
              </a:rPr>
              <a:t>Presentación de trabajos y comunicación en entornos académicos</a:t>
            </a:r>
            <a:endParaRPr lang="en-US" altLang="ko-KR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6700" y="304800"/>
            <a:ext cx="11658600" cy="6248400"/>
          </a:xfrm>
          <a:prstGeom prst="rect">
            <a:avLst/>
          </a:prstGeom>
          <a:noFill/>
          <a:ln w="38100">
            <a:solidFill>
              <a:schemeClr val="bg1">
                <a:alpha val="4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3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ABE23EAA-41B8-EAD6-2A20-4191923FA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3" y="5486400"/>
            <a:ext cx="1565767" cy="981124"/>
          </a:xfrm>
          <a:prstGeom prst="rect">
            <a:avLst/>
          </a:prstGeom>
        </p:spPr>
      </p:pic>
      <p:pic>
        <p:nvPicPr>
          <p:cNvPr id="6" name="Imagen 5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C4A9F8DD-43B4-8983-8FEC-1542032AA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0" y="5486400"/>
            <a:ext cx="1375267" cy="981836"/>
          </a:xfrm>
          <a:prstGeom prst="rect">
            <a:avLst/>
          </a:prstGeom>
        </p:spPr>
      </p:pic>
      <p:sp>
        <p:nvSpPr>
          <p:cNvPr id="2" name="Rectangle 25">
            <a:extLst>
              <a:ext uri="{FF2B5EF4-FFF2-40B4-BE49-F238E27FC236}">
                <a16:creationId xmlns:a16="http://schemas.microsoft.com/office/drawing/2014/main" id="{D2B89EE6-DB9F-3266-F200-0612F953E03C}"/>
              </a:ext>
            </a:extLst>
          </p:cNvPr>
          <p:cNvSpPr/>
          <p:nvPr/>
        </p:nvSpPr>
        <p:spPr>
          <a:xfrm>
            <a:off x="2466057" y="3904565"/>
            <a:ext cx="7450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ko-KR" sz="3600" b="1" dirty="0">
                <a:latin typeface="+mj-lt"/>
                <a:ea typeface="+mj-ea"/>
                <a:cs typeface="+mj-cs"/>
              </a:rPr>
              <a:t>2025-2026</a:t>
            </a:r>
            <a:endParaRPr lang="en-US" altLang="ko-KR" sz="3600" b="1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2AC930C4-98F1-3604-03EB-7B21E11657CE}"/>
              </a:ext>
            </a:extLst>
          </p:cNvPr>
          <p:cNvSpPr/>
          <p:nvPr/>
        </p:nvSpPr>
        <p:spPr>
          <a:xfrm>
            <a:off x="2367998" y="5622973"/>
            <a:ext cx="764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ko-KR" sz="3600" b="1" dirty="0">
                <a:latin typeface="+mj-lt"/>
                <a:ea typeface="+mj-ea"/>
                <a:cs typeface="+mj-cs"/>
              </a:rPr>
              <a:t>Facultad de Educación de Albacete</a:t>
            </a:r>
            <a:endParaRPr lang="en-US" altLang="ko-KR" sz="36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96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E5D19-E12B-CB43-7CF5-A319AFED9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EAB7-B8A2-DE52-D641-E2DA9398C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05" y="381000"/>
            <a:ext cx="5077839" cy="977106"/>
          </a:xfrm>
        </p:spPr>
        <p:txBody>
          <a:bodyPr>
            <a:normAutofit/>
          </a:bodyPr>
          <a:lstStyle/>
          <a:p>
            <a:r>
              <a:rPr lang="en-GB" b="1" dirty="0" err="1"/>
              <a:t>Tipos</a:t>
            </a:r>
            <a:r>
              <a:rPr lang="en-GB" b="1" dirty="0"/>
              <a:t> de </a:t>
            </a:r>
            <a:r>
              <a:rPr lang="en-GB" b="1" dirty="0" err="1"/>
              <a:t>citas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86A04-232E-EF4B-2A5C-FF3971549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682" y="1632976"/>
            <a:ext cx="10586518" cy="484402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sz="2800" dirty="0">
                <a:solidFill>
                  <a:schemeClr val="tx1"/>
                </a:solidFill>
              </a:rPr>
              <a:t>Según el </a:t>
            </a:r>
            <a:r>
              <a:rPr lang="es-ES" sz="2800" b="1" dirty="0">
                <a:solidFill>
                  <a:schemeClr val="tx1"/>
                </a:solidFill>
                <a:highlight>
                  <a:srgbClr val="C0C0C0"/>
                </a:highlight>
              </a:rPr>
              <a:t>contenido</a:t>
            </a:r>
            <a:r>
              <a:rPr lang="es-ES" sz="2800" dirty="0">
                <a:solidFill>
                  <a:schemeClr val="tx1"/>
                </a:solidFill>
              </a:rPr>
              <a:t>, las citas pueden ser:</a:t>
            </a:r>
          </a:p>
          <a:p>
            <a:pPr marL="444500" indent="-444500" algn="l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Textuales</a:t>
            </a:r>
            <a:r>
              <a:rPr lang="es-ES" sz="2800" dirty="0">
                <a:solidFill>
                  <a:schemeClr val="tx1"/>
                </a:solidFill>
              </a:rPr>
              <a:t> (directas): se emplean directamente las palabras del autor. Se dividen por extensión en</a:t>
            </a:r>
          </a:p>
          <a:p>
            <a:pPr marL="1162050" lvl="1" indent="-374650" algn="l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tx1"/>
                </a:solidFill>
              </a:rPr>
              <a:t>Cortas: de menos de 40 palabras</a:t>
            </a:r>
          </a:p>
          <a:p>
            <a:pPr marL="1162050" lvl="1" indent="-374650" algn="l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chemeClr val="tx1"/>
                </a:solidFill>
              </a:rPr>
              <a:t>En bloque: a partir de 40 palabras</a:t>
            </a:r>
          </a:p>
          <a:p>
            <a:pPr marL="444500" indent="-444500" algn="l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No textuales </a:t>
            </a:r>
            <a:r>
              <a:rPr lang="es-ES" sz="2800" dirty="0">
                <a:solidFill>
                  <a:schemeClr val="tx1"/>
                </a:solidFill>
              </a:rPr>
              <a:t>(indirectas): se emplea la idea del autor, pero con otras palabras.</a:t>
            </a:r>
          </a:p>
          <a:p>
            <a:pPr algn="l"/>
            <a:endParaRPr lang="es-ES" sz="2800" dirty="0">
              <a:solidFill>
                <a:schemeClr val="tx1"/>
              </a:solidFill>
            </a:endParaRPr>
          </a:p>
          <a:p>
            <a:pPr algn="l"/>
            <a:r>
              <a:rPr lang="es-ES" sz="2800" dirty="0">
                <a:solidFill>
                  <a:schemeClr val="tx1"/>
                </a:solidFill>
              </a:rPr>
              <a:t>Según la </a:t>
            </a:r>
            <a:r>
              <a:rPr lang="es-ES" sz="2800" b="1" dirty="0">
                <a:solidFill>
                  <a:schemeClr val="tx1"/>
                </a:solidFill>
                <a:highlight>
                  <a:srgbClr val="C0C0C0"/>
                </a:highlight>
              </a:rPr>
              <a:t>forma</a:t>
            </a:r>
            <a:r>
              <a:rPr lang="es-ES" sz="2800" dirty="0">
                <a:solidFill>
                  <a:schemeClr val="tx1"/>
                </a:solidFill>
              </a:rPr>
              <a:t>, las citas pueden ser:</a:t>
            </a:r>
          </a:p>
          <a:p>
            <a:pPr marL="444500" indent="-444500" algn="l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Narrativa</a:t>
            </a:r>
            <a:r>
              <a:rPr lang="es-ES" sz="2800" dirty="0">
                <a:solidFill>
                  <a:schemeClr val="tx1"/>
                </a:solidFill>
              </a:rPr>
              <a:t>: resaltan el autor y lo integran en la redacción de la frase.</a:t>
            </a:r>
          </a:p>
          <a:p>
            <a:pPr marL="444500" indent="-444500" algn="l"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Parentética</a:t>
            </a:r>
            <a:r>
              <a:rPr lang="es-ES" sz="2800" dirty="0">
                <a:solidFill>
                  <a:schemeClr val="tx1"/>
                </a:solidFill>
              </a:rPr>
              <a:t>: resaltan la idea del autor, a quien incorporan al margen del texto, entre paréntesis.</a:t>
            </a:r>
          </a:p>
        </p:txBody>
      </p:sp>
      <p:sp>
        <p:nvSpPr>
          <p:cNvPr id="9" name="Google Shape;12835;p202">
            <a:extLst>
              <a:ext uri="{FF2B5EF4-FFF2-40B4-BE49-F238E27FC236}">
                <a16:creationId xmlns:a16="http://schemas.microsoft.com/office/drawing/2014/main" id="{88C14BDE-B134-77FD-5CB7-83F80A14B0ED}"/>
              </a:ext>
            </a:extLst>
          </p:cNvPr>
          <p:cNvSpPr/>
          <p:nvPr/>
        </p:nvSpPr>
        <p:spPr>
          <a:xfrm>
            <a:off x="919682" y="457200"/>
            <a:ext cx="893952" cy="747867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908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CF777-3302-839E-1FCE-0FFD47599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969CF47-B738-AA7A-6F02-F16099AC2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0036" y="2971800"/>
            <a:ext cx="1219200" cy="154806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err="1"/>
              <a:t>Tipos</a:t>
            </a:r>
            <a:br>
              <a:rPr lang="en-GB" b="1" dirty="0"/>
            </a:br>
            <a:r>
              <a:rPr lang="en-GB" b="1" dirty="0"/>
              <a:t>de</a:t>
            </a:r>
            <a:br>
              <a:rPr lang="en-GB" b="1" dirty="0"/>
            </a:br>
            <a:r>
              <a:rPr lang="en-GB" b="1" dirty="0" err="1"/>
              <a:t>citas</a:t>
            </a:r>
            <a:endParaRPr lang="en-GB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BDE7A42-8D05-189E-9C4C-57477365D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0709"/>
              </p:ext>
            </p:extLst>
          </p:nvPr>
        </p:nvGraphicFramePr>
        <p:xfrm>
          <a:off x="1179164" y="251206"/>
          <a:ext cx="10669744" cy="6355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029">
                  <a:extLst>
                    <a:ext uri="{9D8B030D-6E8A-4147-A177-3AD203B41FA5}">
                      <a16:colId xmlns:a16="http://schemas.microsoft.com/office/drawing/2014/main" val="1052190843"/>
                    </a:ext>
                  </a:extLst>
                </a:gridCol>
                <a:gridCol w="734407">
                  <a:extLst>
                    <a:ext uri="{9D8B030D-6E8A-4147-A177-3AD203B41FA5}">
                      <a16:colId xmlns:a16="http://schemas.microsoft.com/office/drawing/2014/main" val="1335823377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3157639850"/>
                    </a:ext>
                  </a:extLst>
                </a:gridCol>
                <a:gridCol w="1561908">
                  <a:extLst>
                    <a:ext uri="{9D8B030D-6E8A-4147-A177-3AD203B41FA5}">
                      <a16:colId xmlns:a16="http://schemas.microsoft.com/office/drawing/2014/main" val="155590927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Textual</a:t>
                      </a:r>
                    </a:p>
                    <a:p>
                      <a:pPr algn="ctr"/>
                      <a:r>
                        <a:rPr lang="es-ES" sz="1800" dirty="0"/>
                        <a:t>(directa)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No textual (indirecta)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37127"/>
                  </a:ext>
                </a:extLst>
              </a:tr>
              <a:tr h="883920">
                <a:tc rowSpan="2">
                  <a:txBody>
                    <a:bodyPr/>
                    <a:lstStyle/>
                    <a:p>
                      <a:r>
                        <a:rPr lang="es-ES" sz="1800" b="1" dirty="0"/>
                        <a:t>Narrativa</a:t>
                      </a:r>
                      <a:r>
                        <a:rPr lang="es-ES" sz="1800" dirty="0"/>
                        <a:t> </a:t>
                      </a:r>
                      <a:r>
                        <a:rPr lang="es-ES" sz="1600" dirty="0"/>
                        <a:t>(integran al autor en la frase)</a:t>
                      </a:r>
                      <a:endParaRPr lang="es-E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D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s-E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</a:p>
                    <a:p>
                      <a:pPr algn="ctr">
                        <a:tabLst/>
                      </a:pPr>
                      <a:r>
                        <a:rPr lang="es-E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p.</a:t>
                      </a:r>
                      <a:endParaRPr lang="es-E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Según Ruiz (2025, p. 8), “las citas textuales cortas se escriben entre comillas dobles y sin cursivas. Justo antes o después de la cita, se indica el número de página en que se encuentra el texto en concreto”.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Según afirma Ruiz (2025), las citas no textuales no requieren comillas ni número de página (se extrae la idea, no las palabras).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222788"/>
                  </a:ext>
                </a:extLst>
              </a:tr>
              <a:tr h="13098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</a:p>
                    <a:p>
                      <a:pPr algn="ctr"/>
                      <a:r>
                        <a:rPr lang="es-E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p.</a:t>
                      </a:r>
                      <a:endParaRPr lang="es-E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Además, Ruiz (2025) señala, textualmente, lo siguiente:</a:t>
                      </a:r>
                    </a:p>
                    <a:p>
                      <a:pPr marL="265113" indent="0">
                        <a:lnSpc>
                          <a:spcPct val="200000"/>
                        </a:lnSpc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citas en bloque se sitúan en un párrafo aparte, con sangría de media pulgada (1.27 cm.), sin comillas, sin cursiva y con interlineado doble. El resto de la información de la cita irá seguida del punto, tal y como se muestra. (p. 9)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191893"/>
                  </a:ext>
                </a:extLst>
              </a:tr>
              <a:tr h="579120">
                <a:tc rowSpan="2">
                  <a:txBody>
                    <a:bodyPr/>
                    <a:lstStyle/>
                    <a:p>
                      <a:r>
                        <a:rPr lang="es-ES" sz="1800" b="1" dirty="0"/>
                        <a:t>Parentética</a:t>
                      </a:r>
                      <a:r>
                        <a:rPr lang="es-ES" sz="1800" dirty="0"/>
                        <a:t> </a:t>
                      </a:r>
                      <a:r>
                        <a:rPr lang="es-ES" sz="1600" dirty="0"/>
                        <a:t>(incorporan al autor aparte, entre paréntesis)</a:t>
                      </a:r>
                      <a:endParaRPr lang="es-E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s-E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</a:p>
                    <a:p>
                      <a:pPr algn="ctr">
                        <a:tabLst/>
                      </a:pPr>
                      <a:r>
                        <a:rPr lang="es-E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p.</a:t>
                      </a:r>
                      <a:endParaRPr lang="es-E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sabe que las citas textuales parentéticas “resaltan la idea en sí, de modo que su autor aparece al margen, antes o después, entre paréntesis” (Ruiz, 2025, p. 29). 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 citas parentéticas indirectas, como las parentéticas directas, están más orientadas a enfatizar el contenido y no tanto al autor del mismo (Ruiz, 2025).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169173"/>
                  </a:ext>
                </a:extLst>
              </a:tr>
              <a:tr h="204812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</a:p>
                    <a:p>
                      <a:pPr algn="ctr"/>
                      <a:r>
                        <a:rPr lang="es-E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p.</a:t>
                      </a:r>
                      <a:endParaRPr lang="es-ES" sz="1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Como ya se ha mencionado (Ruiz, 2025), las citas textuales parentéticas no ponen el énfasis en el autor:</a:t>
                      </a:r>
                    </a:p>
                    <a:p>
                      <a:pPr marL="265113" indent="0" algn="l" defTabSz="1218987" rtl="0" eaLnBrk="1" latinLnBrk="0" hangingPunct="1">
                        <a:lnSpc>
                          <a:spcPct val="200000"/>
                        </a:lnSpc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hecho, tratan de centrar más la atención en el hilo argumental del texto. Por ello, en lugar de situar al autor en el discurso, lo harán antes o después, entre paréntesis. De nuevo, si se trata de una cita literal de 40 palabras o más, habrá que seguir los aspectos de formato referidos anteriormente. (p. 29)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12925"/>
                  </a:ext>
                </a:extLst>
              </a:tr>
            </a:tbl>
          </a:graphicData>
        </a:graphic>
      </p:graphicFrame>
      <p:sp>
        <p:nvSpPr>
          <p:cNvPr id="2" name="Google Shape;12835;p202">
            <a:extLst>
              <a:ext uri="{FF2B5EF4-FFF2-40B4-BE49-F238E27FC236}">
                <a16:creationId xmlns:a16="http://schemas.microsoft.com/office/drawing/2014/main" id="{C4E03EFA-5935-9AFD-AF25-422DA18A0725}"/>
              </a:ext>
            </a:extLst>
          </p:cNvPr>
          <p:cNvSpPr/>
          <p:nvPr/>
        </p:nvSpPr>
        <p:spPr>
          <a:xfrm>
            <a:off x="122588" y="2133600"/>
            <a:ext cx="893952" cy="747867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6333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970" y="549947"/>
            <a:ext cx="1763532" cy="97710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Cita textual</a:t>
            </a:r>
            <a:endParaRPr lang="en-GB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894283" y="2316419"/>
            <a:ext cx="2204517" cy="3809999"/>
          </a:xfrm>
          <a:prstGeom prst="rect">
            <a:avLst/>
          </a:prstGeom>
        </p:spPr>
        <p:txBody>
          <a:bodyPr vert="horz" lIns="121899" tIns="60949" rIns="121899" bIns="60949" rtlCol="0">
            <a:normAutofit fontScale="475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</a:rPr>
              <a:t>One of the things that puzzles many teachers is why </a:t>
            </a:r>
            <a:r>
              <a:rPr lang="en-GB" dirty="0">
                <a:solidFill>
                  <a:srgbClr val="C00000"/>
                </a:solidFill>
              </a:rPr>
              <a:t>students go on making the same mistakes even when those mistakes have been repeatedly pointed out to them</a:t>
            </a:r>
            <a:r>
              <a:rPr lang="en-GB" dirty="0">
                <a:solidFill>
                  <a:schemeClr val="tx1"/>
                </a:solidFill>
              </a:rPr>
              <a:t>. Yet not all mistakes are the same; sometimes they seem to be deeply ingrained, yet at other times students correct themselves with apparent ease.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440717" y="878190"/>
            <a:ext cx="6065483" cy="117921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800" dirty="0" err="1">
                <a:solidFill>
                  <a:schemeClr val="tx1"/>
                </a:solidFill>
              </a:rPr>
              <a:t>Teachers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have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some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difficulty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in figuring out why </a:t>
            </a:r>
            <a:r>
              <a:rPr lang="en-GB" sz="1800" dirty="0">
                <a:solidFill>
                  <a:srgbClr val="C00000"/>
                </a:solidFill>
              </a:rPr>
              <a:t>“students go on making the same mistakes even when those mistakes have been repeatedly pointed out to them”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s-ES" sz="1800" dirty="0">
                <a:solidFill>
                  <a:schemeClr val="tx1"/>
                </a:solidFill>
              </a:rPr>
              <a:t>(</a:t>
            </a:r>
            <a:r>
              <a:rPr lang="es-ES" sz="1800" dirty="0" err="1">
                <a:solidFill>
                  <a:schemeClr val="accent1"/>
                </a:solidFill>
              </a:rPr>
              <a:t>Harmer</a:t>
            </a:r>
            <a:r>
              <a:rPr lang="es-ES" sz="1800" dirty="0">
                <a:solidFill>
                  <a:schemeClr val="tx1"/>
                </a:solidFill>
              </a:rPr>
              <a:t>, </a:t>
            </a:r>
            <a:r>
              <a:rPr lang="es-ES" sz="1800" dirty="0">
                <a:solidFill>
                  <a:srgbClr val="00B050"/>
                </a:solidFill>
              </a:rPr>
              <a:t>2007</a:t>
            </a:r>
            <a:r>
              <a:rPr lang="es-ES" sz="1800" dirty="0">
                <a:solidFill>
                  <a:schemeClr val="tx1"/>
                </a:solidFill>
              </a:rPr>
              <a:t>,</a:t>
            </a:r>
            <a:r>
              <a:rPr lang="es-ES" sz="1800" dirty="0">
                <a:solidFill>
                  <a:srgbClr val="C00000"/>
                </a:solidFill>
              </a:rPr>
              <a:t> </a:t>
            </a:r>
            <a:r>
              <a:rPr lang="es-ES" sz="1800" dirty="0">
                <a:solidFill>
                  <a:srgbClr val="7030A0"/>
                </a:solidFill>
              </a:rPr>
              <a:t>p. 137</a:t>
            </a:r>
            <a:r>
              <a:rPr lang="es-ES" sz="1800" dirty="0">
                <a:solidFill>
                  <a:schemeClr val="tx1"/>
                </a:solidFill>
              </a:rPr>
              <a:t>).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454650" y="1976198"/>
            <a:ext cx="6051550" cy="929962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800" dirty="0" err="1">
                <a:solidFill>
                  <a:schemeClr val="accent1"/>
                </a:solidFill>
              </a:rPr>
              <a:t>Harmer</a:t>
            </a:r>
            <a:r>
              <a:rPr lang="es-ES" sz="1800" dirty="0">
                <a:solidFill>
                  <a:schemeClr val="tx1"/>
                </a:solidFill>
              </a:rPr>
              <a:t> (</a:t>
            </a:r>
            <a:r>
              <a:rPr lang="es-ES" sz="1800" dirty="0">
                <a:solidFill>
                  <a:srgbClr val="00B050"/>
                </a:solidFill>
              </a:rPr>
              <a:t>2007</a:t>
            </a:r>
            <a:r>
              <a:rPr lang="es-ES" sz="1800" dirty="0">
                <a:solidFill>
                  <a:schemeClr val="tx1"/>
                </a:solidFill>
              </a:rPr>
              <a:t>) </a:t>
            </a:r>
            <a:r>
              <a:rPr lang="es-ES" sz="1800" dirty="0" err="1">
                <a:solidFill>
                  <a:schemeClr val="tx1"/>
                </a:solidFill>
              </a:rPr>
              <a:t>highlights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that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rgbClr val="C00000"/>
                </a:solidFill>
              </a:rPr>
              <a:t>“students go on making the same mistakes even when those mistakes have been repeatedly pointed out to them”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s-ES" sz="1800" dirty="0">
                <a:solidFill>
                  <a:schemeClr val="tx1"/>
                </a:solidFill>
              </a:rPr>
              <a:t>(</a:t>
            </a:r>
            <a:r>
              <a:rPr lang="es-ES" sz="1800" dirty="0">
                <a:solidFill>
                  <a:srgbClr val="7030A0"/>
                </a:solidFill>
              </a:rPr>
              <a:t>p. 137</a:t>
            </a:r>
            <a:r>
              <a:rPr lang="es-ES" sz="1800" dirty="0">
                <a:solidFill>
                  <a:schemeClr val="tx1"/>
                </a:solidFill>
              </a:rPr>
              <a:t>).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2779994" y="3078418"/>
            <a:ext cx="381000" cy="1179393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3802452" y="1719762"/>
            <a:ext cx="987931" cy="51587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&lt; 40 p.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623096" y="4252731"/>
            <a:ext cx="965297" cy="5158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≥</a:t>
            </a:r>
            <a:r>
              <a:rPr lang="es-ES" sz="2000" dirty="0">
                <a:solidFill>
                  <a:schemeClr val="tx1"/>
                </a:solidFill>
              </a:rPr>
              <a:t> 40 p.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3094094" y="3072242"/>
            <a:ext cx="381000" cy="2825577"/>
          </a:xfrm>
          <a:prstGeom prst="righ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894282" y="2316418"/>
            <a:ext cx="2204517" cy="3809999"/>
          </a:xfrm>
          <a:prstGeom prst="rect">
            <a:avLst/>
          </a:prstGeom>
        </p:spPr>
        <p:txBody>
          <a:bodyPr vert="horz" lIns="121899" tIns="60949" rIns="121899" bIns="60949" rtlCol="0">
            <a:normAutofit fontScale="47500" lnSpcReduction="2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tx1"/>
                </a:solidFill>
              </a:rPr>
              <a:t>One of the things that puzzles many teachers is why </a:t>
            </a:r>
            <a:r>
              <a:rPr lang="en-GB" dirty="0">
                <a:solidFill>
                  <a:srgbClr val="C00000"/>
                </a:solidFill>
              </a:rPr>
              <a:t>students go on making the same mistakes even when those mistakes have been repeatedly pointed out to them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>
                <a:solidFill>
                  <a:srgbClr val="FF0000"/>
                </a:solidFill>
              </a:rPr>
              <a:t>Yet not all mistakes are the same; sometimes they seem to be deeply ingrained, yet at other times students correct themselves with apparent ease.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534400" y="438219"/>
            <a:ext cx="1295400" cy="33986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</a:rPr>
              <a:t>Comillas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5421667" y="3210634"/>
            <a:ext cx="6084533" cy="868537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800" dirty="0" err="1">
                <a:solidFill>
                  <a:schemeClr val="tx1"/>
                </a:solidFill>
              </a:rPr>
              <a:t>According</a:t>
            </a:r>
            <a:r>
              <a:rPr lang="es-ES" sz="1800" dirty="0">
                <a:solidFill>
                  <a:schemeClr val="tx1"/>
                </a:solidFill>
              </a:rPr>
              <a:t> to </a:t>
            </a:r>
            <a:r>
              <a:rPr lang="es-ES" sz="1800" dirty="0" err="1">
                <a:solidFill>
                  <a:srgbClr val="0070C0"/>
                </a:solidFill>
              </a:rPr>
              <a:t>Harmer</a:t>
            </a:r>
            <a:r>
              <a:rPr lang="es-ES" sz="1800" dirty="0">
                <a:solidFill>
                  <a:schemeClr val="tx1"/>
                </a:solidFill>
              </a:rPr>
              <a:t> (</a:t>
            </a:r>
            <a:r>
              <a:rPr lang="es-ES" sz="1800" dirty="0">
                <a:solidFill>
                  <a:srgbClr val="00B050"/>
                </a:solidFill>
              </a:rPr>
              <a:t>2007</a:t>
            </a:r>
            <a:r>
              <a:rPr lang="es-ES" sz="1800" dirty="0">
                <a:solidFill>
                  <a:schemeClr val="tx1"/>
                </a:solidFill>
              </a:rPr>
              <a:t>), </a:t>
            </a:r>
            <a:r>
              <a:rPr lang="es-ES" sz="1800" dirty="0" err="1">
                <a:solidFill>
                  <a:schemeClr val="tx1"/>
                </a:solidFill>
              </a:rPr>
              <a:t>teachers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have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some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s-ES" sz="1800" dirty="0" err="1">
                <a:solidFill>
                  <a:schemeClr val="tx1"/>
                </a:solidFill>
              </a:rPr>
              <a:t>difficulty</a:t>
            </a:r>
            <a:r>
              <a:rPr lang="es-ES" sz="1800" dirty="0">
                <a:solidFill>
                  <a:schemeClr val="tx1"/>
                </a:solidFill>
              </a:rPr>
              <a:t> </a:t>
            </a:r>
            <a:r>
              <a:rPr lang="en-GB" sz="1800" dirty="0">
                <a:solidFill>
                  <a:schemeClr val="tx1"/>
                </a:solidFill>
              </a:rPr>
              <a:t>in figuring out the following issue: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777738" y="3758161"/>
            <a:ext cx="5856776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C00000"/>
                </a:solidFill>
              </a:rPr>
              <a:t>Students go on making the same mistakes even when those mistakes have been repeatedly pointed out to them. </a:t>
            </a:r>
            <a:r>
              <a:rPr lang="en-GB" sz="1800" dirty="0">
                <a:solidFill>
                  <a:srgbClr val="FF0000"/>
                </a:solidFill>
              </a:rPr>
              <a:t>Yet not all mistakes are the same; sometimes they seem to be deeply ingrained, yet at other times students correct themselves with apparent ease. </a:t>
            </a:r>
            <a:r>
              <a:rPr lang="es-ES" sz="1800" dirty="0"/>
              <a:t>(</a:t>
            </a:r>
            <a:r>
              <a:rPr lang="es-ES" sz="1800" dirty="0">
                <a:solidFill>
                  <a:srgbClr val="7030A0"/>
                </a:solidFill>
              </a:rPr>
              <a:t>p. 137</a:t>
            </a:r>
            <a:r>
              <a:rPr lang="es-ES" sz="1800" dirty="0"/>
              <a:t>)</a:t>
            </a:r>
            <a:endParaRPr lang="en-GB" sz="1800" dirty="0"/>
          </a:p>
        </p:txBody>
      </p: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5486400" y="4038600"/>
            <a:ext cx="29010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779995" y="5602964"/>
            <a:ext cx="2381748" cy="1010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solidFill>
                  <a:schemeClr val="tx1"/>
                </a:solidFill>
              </a:rPr>
              <a:t>SIN</a:t>
            </a:r>
            <a:r>
              <a:rPr lang="es-ES" sz="1800" dirty="0">
                <a:solidFill>
                  <a:schemeClr val="tx1"/>
                </a:solidFill>
              </a:rPr>
              <a:t> comillas</a:t>
            </a:r>
          </a:p>
          <a:p>
            <a:pPr algn="ctr"/>
            <a:r>
              <a:rPr lang="es-ES" sz="1800" dirty="0">
                <a:solidFill>
                  <a:schemeClr val="tx1"/>
                </a:solidFill>
              </a:rPr>
              <a:t>0.5 puntos de sangría</a:t>
            </a:r>
          </a:p>
          <a:p>
            <a:pPr algn="ctr"/>
            <a:r>
              <a:rPr lang="es-ES" sz="1800" dirty="0">
                <a:solidFill>
                  <a:schemeClr val="tx1"/>
                </a:solidFill>
              </a:rPr>
              <a:t>Interlineado doble</a:t>
            </a:r>
            <a:endParaRPr lang="en-GB" sz="18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cxnSpLocks/>
          </p:cNvCxnSpPr>
          <p:nvPr/>
        </p:nvCxnSpPr>
        <p:spPr>
          <a:xfrm flipV="1">
            <a:off x="5161742" y="4173987"/>
            <a:ext cx="614763" cy="16150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41" name="Straight Arrow Connector 40"/>
          <p:cNvCxnSpPr>
            <a:cxnSpLocks/>
          </p:cNvCxnSpPr>
          <p:nvPr/>
        </p:nvCxnSpPr>
        <p:spPr>
          <a:xfrm flipV="1">
            <a:off x="5161742" y="5602964"/>
            <a:ext cx="3601258" cy="186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52" name="Subtitle 2"/>
          <p:cNvSpPr txBox="1">
            <a:spLocks/>
          </p:cNvSpPr>
          <p:nvPr/>
        </p:nvSpPr>
        <p:spPr>
          <a:xfrm>
            <a:off x="5454651" y="5844454"/>
            <a:ext cx="6280150" cy="868537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solidFill>
                  <a:schemeClr val="tx1"/>
                </a:solidFill>
              </a:rPr>
              <a:t>On the other hand…</a:t>
            </a:r>
          </a:p>
        </p:txBody>
      </p:sp>
      <p:sp>
        <p:nvSpPr>
          <p:cNvPr id="64" name="Freeform 19"/>
          <p:cNvSpPr>
            <a:spLocks noChangeAspect="1" noEditPoints="1"/>
          </p:cNvSpPr>
          <p:nvPr/>
        </p:nvSpPr>
        <p:spPr bwMode="auto">
          <a:xfrm rot="19588265" flipV="1">
            <a:off x="2949104" y="2963619"/>
            <a:ext cx="1737733" cy="699879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ight Arrow 12">
            <a:extLst>
              <a:ext uri="{FF2B5EF4-FFF2-40B4-BE49-F238E27FC236}">
                <a16:creationId xmlns:a16="http://schemas.microsoft.com/office/drawing/2014/main" id="{9AB1DFD3-FFC3-509E-A21C-49D08E6972D0}"/>
              </a:ext>
            </a:extLst>
          </p:cNvPr>
          <p:cNvSpPr/>
          <p:nvPr/>
        </p:nvSpPr>
        <p:spPr>
          <a:xfrm rot="19610381">
            <a:off x="4800861" y="1445478"/>
            <a:ext cx="592673" cy="242370"/>
          </a:xfrm>
          <a:prstGeom prst="rightArrow">
            <a:avLst/>
          </a:prstGeom>
          <a:solidFill>
            <a:srgbClr val="DDD9C3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2">
            <a:extLst>
              <a:ext uri="{FF2B5EF4-FFF2-40B4-BE49-F238E27FC236}">
                <a16:creationId xmlns:a16="http://schemas.microsoft.com/office/drawing/2014/main" id="{4BC9242C-2814-B609-9E5D-A55EE9982DC8}"/>
              </a:ext>
            </a:extLst>
          </p:cNvPr>
          <p:cNvSpPr/>
          <p:nvPr/>
        </p:nvSpPr>
        <p:spPr>
          <a:xfrm rot="605809">
            <a:off x="4875549" y="2177540"/>
            <a:ext cx="592673" cy="242370"/>
          </a:xfrm>
          <a:prstGeom prst="rightArrow">
            <a:avLst/>
          </a:prstGeom>
          <a:solidFill>
            <a:srgbClr val="DDD9C3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ight Arrow 12">
            <a:extLst>
              <a:ext uri="{FF2B5EF4-FFF2-40B4-BE49-F238E27FC236}">
                <a16:creationId xmlns:a16="http://schemas.microsoft.com/office/drawing/2014/main" id="{7F1DBD89-CFCC-D052-0CC6-13B2A4995B89}"/>
              </a:ext>
            </a:extLst>
          </p:cNvPr>
          <p:cNvSpPr/>
          <p:nvPr/>
        </p:nvSpPr>
        <p:spPr>
          <a:xfrm rot="20626638">
            <a:off x="4688174" y="4251950"/>
            <a:ext cx="592673" cy="242370"/>
          </a:xfrm>
          <a:prstGeom prst="rightArrow">
            <a:avLst/>
          </a:prstGeom>
          <a:solidFill>
            <a:srgbClr val="D5EDFA"/>
          </a:solidFill>
          <a:ln>
            <a:solidFill>
              <a:srgbClr val="1E7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12835;p202">
            <a:extLst>
              <a:ext uri="{FF2B5EF4-FFF2-40B4-BE49-F238E27FC236}">
                <a16:creationId xmlns:a16="http://schemas.microsoft.com/office/drawing/2014/main" id="{79AB7535-2B55-C206-FD37-0EAED4C8B078}"/>
              </a:ext>
            </a:extLst>
          </p:cNvPr>
          <p:cNvSpPr/>
          <p:nvPr/>
        </p:nvSpPr>
        <p:spPr>
          <a:xfrm>
            <a:off x="991869" y="664566"/>
            <a:ext cx="893952" cy="747867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" name="Straight Arrow Connector 32"/>
          <p:cNvCxnSpPr>
            <a:cxnSpLocks/>
            <a:stCxn id="31" idx="3"/>
          </p:cNvCxnSpPr>
          <p:nvPr/>
        </p:nvCxnSpPr>
        <p:spPr>
          <a:xfrm>
            <a:off x="9829800" y="608150"/>
            <a:ext cx="304800" cy="340094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31" idx="2"/>
          </p:cNvCxnSpPr>
          <p:nvPr/>
        </p:nvCxnSpPr>
        <p:spPr>
          <a:xfrm flipH="1">
            <a:off x="9067800" y="778080"/>
            <a:ext cx="114300" cy="72616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65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 animBg="1"/>
      <p:bldP spid="26" grpId="0" animBg="1"/>
      <p:bldP spid="27" grpId="0" animBg="1"/>
      <p:bldP spid="28" grpId="0" animBg="1"/>
      <p:bldP spid="30" grpId="0"/>
      <p:bldP spid="31" grpId="0" animBg="1"/>
      <p:bldP spid="36" grpId="0"/>
      <p:bldP spid="29" grpId="0"/>
      <p:bldP spid="39" grpId="0" animBg="1"/>
      <p:bldP spid="52" grpId="0"/>
      <p:bldP spid="64" grpId="0" animBg="1"/>
      <p:bldP spid="14" grpId="0" animBg="1"/>
      <p:bldP spid="15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8BD46-04AC-3F39-DF12-FBF41EC63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223EF-AF85-23EF-F668-205B356F2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05" y="438873"/>
            <a:ext cx="5907357" cy="919233"/>
          </a:xfrm>
        </p:spPr>
        <p:txBody>
          <a:bodyPr>
            <a:normAutofit/>
          </a:bodyPr>
          <a:lstStyle/>
          <a:p>
            <a:r>
              <a:rPr lang="en-GB" b="1" err="1"/>
              <a:t>Actividad</a:t>
            </a:r>
            <a:r>
              <a:rPr lang="en-GB" b="1"/>
              <a:t>: ¿</a:t>
            </a:r>
            <a:r>
              <a:rPr lang="en-GB" b="1" err="1"/>
              <a:t>Está</a:t>
            </a:r>
            <a:r>
              <a:rPr lang="en-GB" b="1"/>
              <a:t> bien </a:t>
            </a:r>
            <a:r>
              <a:rPr lang="en-GB" b="1" err="1"/>
              <a:t>citada</a:t>
            </a:r>
            <a:r>
              <a:rPr lang="en-GB" b="1"/>
              <a:t>?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10A5F-9ED7-2192-B418-D3EF7A0E3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682" y="1469002"/>
            <a:ext cx="10586518" cy="3696201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algn="l"/>
            <a:r>
              <a:rPr lang="es-ES" sz="2400" dirty="0">
                <a:solidFill>
                  <a:schemeClr val="tx1"/>
                </a:solidFill>
                <a:ea typeface="+mj-lt"/>
                <a:cs typeface="+mj-lt"/>
              </a:rPr>
              <a:t>A continuación, aparecerán varias citas. Indicad si están bien citadas o mal citadas según las normas APA 7. En caso de estar mal, señalad qué falta o qué sobra.</a:t>
            </a:r>
            <a:endParaRPr lang="es-ES" sz="24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1800" dirty="0">
              <a:solidFill>
                <a:schemeClr val="tx1"/>
              </a:solidFill>
              <a:ea typeface="+mj-lt"/>
              <a:cs typeface="+mj-lt"/>
            </a:endParaRPr>
          </a:p>
          <a:p>
            <a:pPr algn="l"/>
            <a:r>
              <a:rPr lang="es-ES" sz="2800" dirty="0">
                <a:solidFill>
                  <a:schemeClr val="tx1"/>
                </a:solidFill>
                <a:ea typeface="+mj-lt"/>
                <a:cs typeface="+mj-lt"/>
              </a:rPr>
              <a:t>Cita A:</a:t>
            </a:r>
            <a:endParaRPr lang="es-ES" dirty="0">
              <a:solidFill>
                <a:schemeClr val="tx1"/>
              </a:solidFill>
            </a:endParaRPr>
          </a:p>
          <a:p>
            <a:pPr algn="l"/>
            <a:endParaRPr lang="es-ES" sz="28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28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s-ES" sz="2400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s-ES" sz="2400" dirty="0">
                <a:solidFill>
                  <a:schemeClr val="tx1"/>
                </a:solidFill>
                <a:ea typeface="Calibri"/>
                <a:cs typeface="Calibri"/>
              </a:rPr>
              <a:t>¿</a:t>
            </a:r>
            <a:r>
              <a:rPr lang="es-ES" sz="2400" dirty="0">
                <a:solidFill>
                  <a:srgbClr val="00B050"/>
                </a:solidFill>
                <a:ea typeface="Calibri"/>
                <a:cs typeface="Calibri"/>
              </a:rPr>
              <a:t>Correcta </a:t>
            </a:r>
            <a:r>
              <a:rPr lang="es-ES" sz="2400" dirty="0">
                <a:solidFill>
                  <a:schemeClr val="tx1"/>
                </a:solidFill>
                <a:ea typeface="Calibri"/>
                <a:cs typeface="Calibri"/>
              </a:rPr>
              <a:t>o </a:t>
            </a:r>
            <a:r>
              <a:rPr lang="es-ES" sz="2400" dirty="0">
                <a:solidFill>
                  <a:srgbClr val="FF0000"/>
                </a:solidFill>
                <a:ea typeface="Calibri"/>
                <a:cs typeface="Calibri"/>
              </a:rPr>
              <a:t>incorrecta</a:t>
            </a:r>
            <a:r>
              <a:rPr lang="es-ES" sz="2400" dirty="0">
                <a:solidFill>
                  <a:schemeClr val="tx1"/>
                </a:solidFill>
                <a:ea typeface="Calibri"/>
                <a:cs typeface="Calibri"/>
              </a:rPr>
              <a:t>?</a:t>
            </a:r>
            <a:endParaRPr lang="es-ES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20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9" name="Google Shape;12835;p202">
            <a:extLst>
              <a:ext uri="{FF2B5EF4-FFF2-40B4-BE49-F238E27FC236}">
                <a16:creationId xmlns:a16="http://schemas.microsoft.com/office/drawing/2014/main" id="{B6E9DB59-7FD0-2A29-55D7-CD119F5B8FEE}"/>
              </a:ext>
            </a:extLst>
          </p:cNvPr>
          <p:cNvSpPr/>
          <p:nvPr/>
        </p:nvSpPr>
        <p:spPr>
          <a:xfrm>
            <a:off x="919682" y="457200"/>
            <a:ext cx="893952" cy="747867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91669771-4079-8C2E-88EB-5FFA06EBF068}"/>
              </a:ext>
            </a:extLst>
          </p:cNvPr>
          <p:cNvSpPr/>
          <p:nvPr/>
        </p:nvSpPr>
        <p:spPr>
          <a:xfrm>
            <a:off x="1045325" y="3323507"/>
            <a:ext cx="10473780" cy="774534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sz="2000" dirty="0">
                <a:solidFill>
                  <a:schemeClr val="tx1"/>
                </a:solidFill>
              </a:rPr>
              <a:t>Según Martínez (2020), “el aprendizaje significativo requiere conectar ideas nuevas con conocimientos previos”.</a:t>
            </a:r>
            <a:endParaRPr lang="es-ES" sz="20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D0F07B2-CFBA-5B57-DE02-12B645CDFF13}"/>
              </a:ext>
            </a:extLst>
          </p:cNvPr>
          <p:cNvSpPr txBox="1">
            <a:spLocks/>
          </p:cNvSpPr>
          <p:nvPr/>
        </p:nvSpPr>
        <p:spPr>
          <a:xfrm>
            <a:off x="917753" y="5325300"/>
            <a:ext cx="10586518" cy="1294454"/>
          </a:xfrm>
          <a:prstGeom prst="rect">
            <a:avLst/>
          </a:prstGeom>
        </p:spPr>
        <p:txBody>
          <a:bodyPr vert="horz" lIns="121899" tIns="60949" rIns="121899" bIns="60949" rtlCol="0" anchor="t"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dirty="0">
                <a:solidFill>
                  <a:schemeClr val="tx1"/>
                </a:solidFill>
                <a:ea typeface="Calibri"/>
                <a:cs typeface="Calibri"/>
              </a:rPr>
              <a:t>✅ Uso correcto de comillas dobles en una cita textual corta.</a:t>
            </a:r>
            <a:endParaRPr lang="es-ES" dirty="0">
              <a:solidFill>
                <a:schemeClr val="tx1"/>
              </a:solidFill>
            </a:endParaRPr>
          </a:p>
          <a:p>
            <a:pPr algn="l"/>
            <a:r>
              <a:rPr lang="es-ES" sz="2000" dirty="0">
                <a:solidFill>
                  <a:schemeClr val="tx1"/>
                </a:solidFill>
                <a:ea typeface="Calibri"/>
                <a:cs typeface="Calibri"/>
              </a:rPr>
              <a:t>✅ Autor y año bien indicados en formato narrativo.</a:t>
            </a:r>
          </a:p>
          <a:p>
            <a:pPr algn="l"/>
            <a:r>
              <a:rPr lang="es-ES" sz="2000" dirty="0">
                <a:solidFill>
                  <a:schemeClr val="tx1"/>
                </a:solidFill>
                <a:ea typeface="Calibri"/>
                <a:cs typeface="Calibri"/>
              </a:rPr>
              <a:t>❌ Falta el </a:t>
            </a:r>
            <a:r>
              <a:rPr lang="es-ES" sz="2000" b="1" dirty="0">
                <a:solidFill>
                  <a:schemeClr val="tx1"/>
                </a:solidFill>
                <a:ea typeface="Calibri"/>
                <a:cs typeface="Calibri"/>
              </a:rPr>
              <a:t>número de página</a:t>
            </a:r>
            <a:r>
              <a:rPr lang="es-ES" sz="2000" dirty="0">
                <a:solidFill>
                  <a:schemeClr val="tx1"/>
                </a:solidFill>
                <a:ea typeface="Calibri"/>
                <a:cs typeface="Calibri"/>
              </a:rPr>
              <a:t>, obligatorio en citas textuales.</a:t>
            </a:r>
          </a:p>
          <a:p>
            <a:pPr algn="l"/>
            <a:endParaRPr lang="es-ES" sz="20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2000"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00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09C21-CD81-6405-A51E-27E88BC1E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236AD-C394-CEF7-2E01-7FF383C24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05" y="438873"/>
            <a:ext cx="5907357" cy="919233"/>
          </a:xfrm>
        </p:spPr>
        <p:txBody>
          <a:bodyPr>
            <a:normAutofit/>
          </a:bodyPr>
          <a:lstStyle/>
          <a:p>
            <a:r>
              <a:rPr lang="en-GB" b="1" dirty="0" err="1"/>
              <a:t>Actividad</a:t>
            </a:r>
            <a:r>
              <a:rPr lang="en-GB" b="1" dirty="0"/>
              <a:t>: ¿</a:t>
            </a:r>
            <a:r>
              <a:rPr lang="en-GB" b="1" dirty="0" err="1"/>
              <a:t>Está</a:t>
            </a:r>
            <a:r>
              <a:rPr lang="en-GB" b="1" dirty="0"/>
              <a:t> bien </a:t>
            </a:r>
            <a:r>
              <a:rPr lang="en-GB" b="1" dirty="0" err="1"/>
              <a:t>citada</a:t>
            </a:r>
            <a:r>
              <a:rPr lang="en-GB" b="1" dirty="0"/>
              <a:t>?</a:t>
            </a:r>
            <a:endParaRPr lang="es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21055-7E07-2C75-3580-4F895F9BE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682" y="1469002"/>
            <a:ext cx="10586518" cy="3696201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algn="l"/>
            <a:r>
              <a:rPr lang="es-ES" sz="2400" dirty="0">
                <a:solidFill>
                  <a:schemeClr val="tx1"/>
                </a:solidFill>
                <a:ea typeface="+mj-lt"/>
                <a:cs typeface="+mj-lt"/>
              </a:rPr>
              <a:t>A continuación, aparecerán varias citas. Indicad si están bien citadas o mal citadas según las normas APA 7. En caso de estar mal, señalad qué falta o qué sobra.</a:t>
            </a:r>
            <a:endParaRPr lang="es-ES" sz="24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1800" dirty="0">
              <a:solidFill>
                <a:schemeClr val="tx1"/>
              </a:solidFill>
              <a:ea typeface="+mj-lt"/>
              <a:cs typeface="+mj-lt"/>
            </a:endParaRPr>
          </a:p>
          <a:p>
            <a:pPr algn="l"/>
            <a:r>
              <a:rPr lang="es-ES" sz="2800" dirty="0">
                <a:solidFill>
                  <a:schemeClr val="tx1"/>
                </a:solidFill>
                <a:ea typeface="+mj-lt"/>
                <a:cs typeface="+mj-lt"/>
              </a:rPr>
              <a:t>Cita B:</a:t>
            </a:r>
            <a:endParaRPr lang="es-ES" dirty="0">
              <a:solidFill>
                <a:schemeClr val="tx1"/>
              </a:solidFill>
            </a:endParaRPr>
          </a:p>
          <a:p>
            <a:pPr algn="l"/>
            <a:endParaRPr lang="es-ES" sz="28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28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s-ES" sz="2400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s-ES" sz="2400" dirty="0">
                <a:solidFill>
                  <a:schemeClr val="tx1"/>
                </a:solidFill>
                <a:ea typeface="Calibri"/>
                <a:cs typeface="Calibri"/>
              </a:rPr>
              <a:t>¿</a:t>
            </a:r>
            <a:r>
              <a:rPr lang="es-ES" sz="2400" dirty="0">
                <a:solidFill>
                  <a:srgbClr val="00B050"/>
                </a:solidFill>
                <a:ea typeface="Calibri"/>
                <a:cs typeface="Calibri"/>
              </a:rPr>
              <a:t>Correcta </a:t>
            </a:r>
            <a:r>
              <a:rPr lang="es-ES" sz="2400" dirty="0">
                <a:solidFill>
                  <a:schemeClr val="tx1"/>
                </a:solidFill>
                <a:ea typeface="Calibri"/>
                <a:cs typeface="Calibri"/>
              </a:rPr>
              <a:t>o </a:t>
            </a:r>
            <a:r>
              <a:rPr lang="es-ES" sz="2400" dirty="0">
                <a:solidFill>
                  <a:srgbClr val="FF0000"/>
                </a:solidFill>
                <a:ea typeface="Calibri"/>
                <a:cs typeface="Calibri"/>
              </a:rPr>
              <a:t>incorrecta</a:t>
            </a:r>
            <a:r>
              <a:rPr lang="es-ES" sz="2400" dirty="0">
                <a:solidFill>
                  <a:schemeClr val="tx1"/>
                </a:solidFill>
                <a:ea typeface="Calibri"/>
                <a:cs typeface="Calibri"/>
              </a:rPr>
              <a:t>?</a:t>
            </a:r>
            <a:endParaRPr lang="es-ES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20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9" name="Google Shape;12835;p202">
            <a:extLst>
              <a:ext uri="{FF2B5EF4-FFF2-40B4-BE49-F238E27FC236}">
                <a16:creationId xmlns:a16="http://schemas.microsoft.com/office/drawing/2014/main" id="{9B37F9E1-0546-BB24-4D31-B13C62203EF6}"/>
              </a:ext>
            </a:extLst>
          </p:cNvPr>
          <p:cNvSpPr/>
          <p:nvPr/>
        </p:nvSpPr>
        <p:spPr>
          <a:xfrm>
            <a:off x="919682" y="457200"/>
            <a:ext cx="893952" cy="747867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9DAEFA15-51C4-BEA4-2219-7764600083F9}"/>
              </a:ext>
            </a:extLst>
          </p:cNvPr>
          <p:cNvSpPr/>
          <p:nvPr/>
        </p:nvSpPr>
        <p:spPr>
          <a:xfrm>
            <a:off x="1045325" y="3323507"/>
            <a:ext cx="10338743" cy="774534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sz="2000" dirty="0">
                <a:solidFill>
                  <a:schemeClr val="tx1"/>
                </a:solidFill>
                <a:ea typeface="+mn-lt"/>
                <a:cs typeface="+mn-lt"/>
              </a:rPr>
              <a:t>“Los niños pequeños desarrollan estrategias de conteo más complejas conforme avanza la escolaridad” (Gómez).</a:t>
            </a:r>
            <a:endParaRPr lang="es-ES" sz="20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392C8CB-BE49-CFDE-E3FD-6B96BB122DC4}"/>
              </a:ext>
            </a:extLst>
          </p:cNvPr>
          <p:cNvSpPr txBox="1">
            <a:spLocks/>
          </p:cNvSpPr>
          <p:nvPr/>
        </p:nvSpPr>
        <p:spPr>
          <a:xfrm>
            <a:off x="917753" y="5325300"/>
            <a:ext cx="10586518" cy="1294454"/>
          </a:xfrm>
          <a:prstGeom prst="rect">
            <a:avLst/>
          </a:prstGeom>
        </p:spPr>
        <p:txBody>
          <a:bodyPr vert="horz" lIns="121899" tIns="60949" rIns="121899" bIns="60949" rtlCol="0" anchor="t"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dirty="0">
                <a:solidFill>
                  <a:schemeClr val="tx1"/>
                </a:solidFill>
                <a:ea typeface="Calibri"/>
                <a:cs typeface="Calibri"/>
              </a:rPr>
              <a:t>✅ </a:t>
            </a:r>
            <a:r>
              <a:rPr lang="es-ES" sz="2000" dirty="0">
                <a:solidFill>
                  <a:schemeClr val="tx1"/>
                </a:solidFill>
                <a:ea typeface="+mj-lt"/>
                <a:cs typeface="+mj-lt"/>
              </a:rPr>
              <a:t>Comillas dobles bien usadas en una cita textual corta.</a:t>
            </a:r>
            <a:endParaRPr lang="es-ES">
              <a:solidFill>
                <a:schemeClr val="tx1"/>
              </a:solidFill>
              <a:ea typeface="+mj-lt"/>
              <a:cs typeface="+mj-lt"/>
            </a:endParaRPr>
          </a:p>
          <a:p>
            <a:pPr algn="l"/>
            <a:r>
              <a:rPr lang="es-ES" sz="2000" dirty="0">
                <a:solidFill>
                  <a:schemeClr val="tx1"/>
                </a:solidFill>
                <a:ea typeface="Calibri"/>
                <a:cs typeface="Calibri"/>
              </a:rPr>
              <a:t>❌ Falta el año de publicación.</a:t>
            </a:r>
            <a:endParaRPr lang="es-ES" dirty="0">
              <a:solidFill>
                <a:schemeClr val="tx1"/>
              </a:solidFill>
            </a:endParaRPr>
          </a:p>
          <a:p>
            <a:pPr algn="l"/>
            <a:r>
              <a:rPr lang="es-ES" sz="2000" dirty="0">
                <a:solidFill>
                  <a:schemeClr val="tx1"/>
                </a:solidFill>
                <a:ea typeface="Calibri"/>
                <a:cs typeface="Calibri"/>
              </a:rPr>
              <a:t>❌ </a:t>
            </a:r>
            <a:r>
              <a:rPr lang="es-ES" sz="2000" dirty="0">
                <a:solidFill>
                  <a:schemeClr val="tx1"/>
                </a:solidFill>
                <a:ea typeface="+mj-lt"/>
                <a:cs typeface="+mj-lt"/>
              </a:rPr>
              <a:t>Falta el número de página</a:t>
            </a:r>
            <a:r>
              <a:rPr lang="es-ES" sz="2000" dirty="0">
                <a:solidFill>
                  <a:schemeClr val="tx1"/>
                </a:solidFill>
                <a:ea typeface="Calibri"/>
                <a:cs typeface="Calibri"/>
              </a:rPr>
              <a:t>.</a:t>
            </a:r>
          </a:p>
          <a:p>
            <a:pPr algn="l"/>
            <a:endParaRPr lang="es-ES" sz="20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2000"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62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63482-E4EA-F05E-857C-84AD32C2D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B02D2-A211-EAAD-E73C-2B9F7A628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05" y="438873"/>
            <a:ext cx="5907357" cy="919233"/>
          </a:xfrm>
        </p:spPr>
        <p:txBody>
          <a:bodyPr>
            <a:normAutofit/>
          </a:bodyPr>
          <a:lstStyle/>
          <a:p>
            <a:r>
              <a:rPr lang="en-GB" b="1" err="1"/>
              <a:t>Actividad</a:t>
            </a:r>
            <a:r>
              <a:rPr lang="en-GB" b="1"/>
              <a:t>: ¿</a:t>
            </a:r>
            <a:r>
              <a:rPr lang="en-GB" b="1" err="1"/>
              <a:t>Está</a:t>
            </a:r>
            <a:r>
              <a:rPr lang="en-GB" b="1"/>
              <a:t> bien </a:t>
            </a:r>
            <a:r>
              <a:rPr lang="en-GB" b="1" err="1"/>
              <a:t>citada</a:t>
            </a:r>
            <a:r>
              <a:rPr lang="en-GB" b="1"/>
              <a:t>?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DF7BE6-83B9-391B-4DA2-BF2636B81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682" y="1469002"/>
            <a:ext cx="10586518" cy="3696201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algn="l"/>
            <a:r>
              <a:rPr lang="es-ES" sz="2400" dirty="0">
                <a:solidFill>
                  <a:schemeClr val="tx1"/>
                </a:solidFill>
                <a:ea typeface="+mj-lt"/>
                <a:cs typeface="+mj-lt"/>
              </a:rPr>
              <a:t>A continuación, aparecerán varias citas. Indicad si están bien citadas o mal citadas según las normas APA 7. En caso de estar mal, señalad qué falta o qué sobra.</a:t>
            </a:r>
            <a:endParaRPr lang="es-ES" sz="24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1800" dirty="0">
              <a:solidFill>
                <a:schemeClr val="tx1"/>
              </a:solidFill>
              <a:ea typeface="+mj-lt"/>
              <a:cs typeface="+mj-lt"/>
            </a:endParaRPr>
          </a:p>
          <a:p>
            <a:pPr algn="l"/>
            <a:r>
              <a:rPr lang="es-ES" sz="2800" dirty="0">
                <a:solidFill>
                  <a:schemeClr val="tx1"/>
                </a:solidFill>
                <a:ea typeface="+mj-lt"/>
                <a:cs typeface="+mj-lt"/>
              </a:rPr>
              <a:t>Cita C:</a:t>
            </a:r>
            <a:endParaRPr lang="es-ES" dirty="0">
              <a:solidFill>
                <a:schemeClr val="tx1"/>
              </a:solidFill>
            </a:endParaRPr>
          </a:p>
          <a:p>
            <a:pPr algn="l"/>
            <a:endParaRPr lang="es-ES" sz="28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28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s-ES" sz="2400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s-ES" sz="2400" dirty="0">
                <a:solidFill>
                  <a:schemeClr val="tx1"/>
                </a:solidFill>
                <a:ea typeface="Calibri"/>
                <a:cs typeface="Calibri"/>
              </a:rPr>
              <a:t>¿</a:t>
            </a:r>
            <a:r>
              <a:rPr lang="es-ES" sz="2400" dirty="0">
                <a:solidFill>
                  <a:srgbClr val="00B050"/>
                </a:solidFill>
                <a:ea typeface="Calibri"/>
                <a:cs typeface="Calibri"/>
              </a:rPr>
              <a:t>Correcta </a:t>
            </a:r>
            <a:r>
              <a:rPr lang="es-ES" sz="2400" dirty="0">
                <a:solidFill>
                  <a:schemeClr val="tx1"/>
                </a:solidFill>
                <a:ea typeface="Calibri"/>
                <a:cs typeface="Calibri"/>
              </a:rPr>
              <a:t>o </a:t>
            </a:r>
            <a:r>
              <a:rPr lang="es-ES" sz="2400" dirty="0">
                <a:solidFill>
                  <a:srgbClr val="FF0000"/>
                </a:solidFill>
                <a:ea typeface="Calibri"/>
                <a:cs typeface="Calibri"/>
              </a:rPr>
              <a:t>incorrecta</a:t>
            </a:r>
            <a:r>
              <a:rPr lang="es-ES" sz="2400" dirty="0">
                <a:solidFill>
                  <a:schemeClr val="tx1"/>
                </a:solidFill>
                <a:ea typeface="Calibri"/>
                <a:cs typeface="Calibri"/>
              </a:rPr>
              <a:t>?</a:t>
            </a:r>
            <a:endParaRPr lang="es-ES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20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9" name="Google Shape;12835;p202">
            <a:extLst>
              <a:ext uri="{FF2B5EF4-FFF2-40B4-BE49-F238E27FC236}">
                <a16:creationId xmlns:a16="http://schemas.microsoft.com/office/drawing/2014/main" id="{EA78D800-19A8-AD9D-D53A-4D98CB462B1A}"/>
              </a:ext>
            </a:extLst>
          </p:cNvPr>
          <p:cNvSpPr/>
          <p:nvPr/>
        </p:nvSpPr>
        <p:spPr>
          <a:xfrm>
            <a:off x="919682" y="457200"/>
            <a:ext cx="893952" cy="747867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8F26262C-491F-B8BD-3236-E687B2C0699F}"/>
              </a:ext>
            </a:extLst>
          </p:cNvPr>
          <p:cNvSpPr/>
          <p:nvPr/>
        </p:nvSpPr>
        <p:spPr>
          <a:xfrm>
            <a:off x="1045325" y="3323507"/>
            <a:ext cx="10338743" cy="774534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sz="2000" dirty="0">
                <a:solidFill>
                  <a:schemeClr val="tx1"/>
                </a:solidFill>
                <a:ea typeface="+mn-lt"/>
                <a:cs typeface="+mn-lt"/>
              </a:rPr>
              <a:t>Las experiencias tempranas con materiales manipulativos favorecen la abstracción matemática (López y Martín, 2019).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53C3E53-96B4-0CF9-6DED-08C990A56D28}"/>
              </a:ext>
            </a:extLst>
          </p:cNvPr>
          <p:cNvSpPr txBox="1">
            <a:spLocks/>
          </p:cNvSpPr>
          <p:nvPr/>
        </p:nvSpPr>
        <p:spPr>
          <a:xfrm>
            <a:off x="917753" y="5325300"/>
            <a:ext cx="10586518" cy="1294454"/>
          </a:xfrm>
          <a:prstGeom prst="rect">
            <a:avLst/>
          </a:prstGeom>
        </p:spPr>
        <p:txBody>
          <a:bodyPr vert="horz" lIns="121899" tIns="60949" rIns="121899" bIns="60949" rtlCol="0" anchor="t"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dirty="0">
                <a:solidFill>
                  <a:schemeClr val="tx1"/>
                </a:solidFill>
                <a:ea typeface="Calibri"/>
                <a:cs typeface="Calibri"/>
              </a:rPr>
              <a:t>✅ </a:t>
            </a:r>
            <a:r>
              <a:rPr lang="es-ES" sz="2000" dirty="0">
                <a:solidFill>
                  <a:schemeClr val="tx1"/>
                </a:solidFill>
                <a:ea typeface="+mj-lt"/>
                <a:cs typeface="+mj-lt"/>
              </a:rPr>
              <a:t>Es una cita no textual </a:t>
            </a:r>
            <a:r>
              <a:rPr lang="es-ES" sz="2000" dirty="0">
                <a:solidFill>
                  <a:schemeClr val="tx1"/>
                </a:solidFill>
                <a:ea typeface="Calibri"/>
                <a:cs typeface="Calibri"/>
              </a:rPr>
              <a:t>y está bien presentada</a:t>
            </a:r>
            <a:r>
              <a:rPr lang="es-ES" sz="2000" dirty="0">
                <a:solidFill>
                  <a:schemeClr val="tx1"/>
                </a:solidFill>
                <a:ea typeface="+mj-lt"/>
                <a:cs typeface="+mj-lt"/>
              </a:rPr>
              <a:t>.</a:t>
            </a:r>
          </a:p>
          <a:p>
            <a:pPr algn="l"/>
            <a:r>
              <a:rPr lang="es-ES" sz="2000" dirty="0">
                <a:solidFill>
                  <a:schemeClr val="tx1"/>
                </a:solidFill>
                <a:ea typeface="Calibri"/>
                <a:cs typeface="Calibri"/>
              </a:rPr>
              <a:t>✅ Autor y año correctamente indicados.</a:t>
            </a:r>
            <a:endParaRPr lang="es-ES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r>
              <a:rPr lang="es-ES" sz="2000" dirty="0">
                <a:solidFill>
                  <a:schemeClr val="tx1"/>
                </a:solidFill>
                <a:ea typeface="Calibri"/>
                <a:cs typeface="Calibri"/>
              </a:rPr>
              <a:t>✅ </a:t>
            </a:r>
            <a:r>
              <a:rPr lang="es-ES" sz="2000" dirty="0">
                <a:solidFill>
                  <a:schemeClr val="tx1"/>
                </a:solidFill>
                <a:ea typeface="+mj-lt"/>
                <a:cs typeface="+mj-lt"/>
              </a:rPr>
              <a:t>Forma parentética bien aplicada</a:t>
            </a:r>
            <a:r>
              <a:rPr lang="es-ES" sz="2000" dirty="0">
                <a:solidFill>
                  <a:schemeClr val="tx1"/>
                </a:solidFill>
                <a:ea typeface="Calibri"/>
                <a:cs typeface="Calibri"/>
              </a:rPr>
              <a:t>.</a:t>
            </a:r>
            <a:endParaRPr lang="es-ES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20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2000"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75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EA95D-6878-BB1F-7769-3FF25BC56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B54B-515E-9129-6B51-4A5C24E59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05" y="438873"/>
            <a:ext cx="5907357" cy="919233"/>
          </a:xfrm>
        </p:spPr>
        <p:txBody>
          <a:bodyPr>
            <a:normAutofit/>
          </a:bodyPr>
          <a:lstStyle/>
          <a:p>
            <a:r>
              <a:rPr lang="en-GB" b="1" err="1"/>
              <a:t>Actividad</a:t>
            </a:r>
            <a:r>
              <a:rPr lang="en-GB" b="1"/>
              <a:t>: ¿</a:t>
            </a:r>
            <a:r>
              <a:rPr lang="en-GB" b="1" err="1"/>
              <a:t>Está</a:t>
            </a:r>
            <a:r>
              <a:rPr lang="en-GB" b="1"/>
              <a:t> bien </a:t>
            </a:r>
            <a:r>
              <a:rPr lang="en-GB" b="1" err="1"/>
              <a:t>citada</a:t>
            </a:r>
            <a:r>
              <a:rPr lang="en-GB" b="1"/>
              <a:t>?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19B25-0BF3-B739-2ACD-134770BB5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682" y="1469002"/>
            <a:ext cx="10586518" cy="3696201"/>
          </a:xfrm>
        </p:spPr>
        <p:txBody>
          <a:bodyPr vert="horz" lIns="121899" tIns="60949" rIns="121899" bIns="60949" rtlCol="0" anchor="t">
            <a:normAutofit/>
          </a:bodyPr>
          <a:lstStyle/>
          <a:p>
            <a:pPr algn="l"/>
            <a:r>
              <a:rPr lang="es-ES" sz="2400" dirty="0">
                <a:solidFill>
                  <a:schemeClr val="tx1"/>
                </a:solidFill>
                <a:ea typeface="+mj-lt"/>
                <a:cs typeface="+mj-lt"/>
              </a:rPr>
              <a:t>A continuación, aparecerán varias citas. Indicad si están bien citadas o mal citadas según las normas APA 7. En caso de estar mal, señalad qué falta o qué sobra.</a:t>
            </a:r>
            <a:endParaRPr lang="es-ES" sz="24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1800" dirty="0">
              <a:solidFill>
                <a:schemeClr val="tx1"/>
              </a:solidFill>
              <a:ea typeface="+mj-lt"/>
              <a:cs typeface="+mj-lt"/>
            </a:endParaRPr>
          </a:p>
          <a:p>
            <a:pPr algn="l"/>
            <a:r>
              <a:rPr lang="es-ES" sz="2800" dirty="0">
                <a:solidFill>
                  <a:schemeClr val="tx1"/>
                </a:solidFill>
                <a:ea typeface="+mj-lt"/>
                <a:cs typeface="+mj-lt"/>
              </a:rPr>
              <a:t>Cita D:</a:t>
            </a:r>
            <a:endParaRPr lang="es-ES" dirty="0">
              <a:solidFill>
                <a:schemeClr val="tx1"/>
              </a:solidFill>
            </a:endParaRPr>
          </a:p>
          <a:p>
            <a:pPr algn="l"/>
            <a:endParaRPr lang="es-ES" sz="28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28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s-ES" sz="2400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s-ES" sz="2400" dirty="0">
                <a:solidFill>
                  <a:schemeClr val="tx1"/>
                </a:solidFill>
                <a:ea typeface="Calibri"/>
                <a:cs typeface="Calibri"/>
              </a:rPr>
              <a:t>¿</a:t>
            </a:r>
            <a:r>
              <a:rPr lang="es-ES" sz="2400" dirty="0">
                <a:solidFill>
                  <a:srgbClr val="00B050"/>
                </a:solidFill>
                <a:ea typeface="Calibri"/>
                <a:cs typeface="Calibri"/>
              </a:rPr>
              <a:t>Correcta </a:t>
            </a:r>
            <a:r>
              <a:rPr lang="es-ES" sz="2400" dirty="0">
                <a:solidFill>
                  <a:schemeClr val="tx1"/>
                </a:solidFill>
                <a:ea typeface="Calibri"/>
                <a:cs typeface="Calibri"/>
              </a:rPr>
              <a:t>o </a:t>
            </a:r>
            <a:r>
              <a:rPr lang="es-ES" sz="2400" dirty="0">
                <a:solidFill>
                  <a:srgbClr val="FF0000"/>
                </a:solidFill>
                <a:ea typeface="Calibri"/>
                <a:cs typeface="Calibri"/>
              </a:rPr>
              <a:t>incorrecta</a:t>
            </a:r>
            <a:r>
              <a:rPr lang="es-ES" sz="2400" dirty="0">
                <a:solidFill>
                  <a:schemeClr val="tx1"/>
                </a:solidFill>
                <a:ea typeface="Calibri"/>
                <a:cs typeface="Calibri"/>
              </a:rPr>
              <a:t>?</a:t>
            </a:r>
            <a:endParaRPr lang="es-ES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20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9" name="Google Shape;12835;p202">
            <a:extLst>
              <a:ext uri="{FF2B5EF4-FFF2-40B4-BE49-F238E27FC236}">
                <a16:creationId xmlns:a16="http://schemas.microsoft.com/office/drawing/2014/main" id="{27ABB63B-DCB6-6F23-2FC5-233C115E80C0}"/>
              </a:ext>
            </a:extLst>
          </p:cNvPr>
          <p:cNvSpPr/>
          <p:nvPr/>
        </p:nvSpPr>
        <p:spPr>
          <a:xfrm>
            <a:off x="919682" y="457200"/>
            <a:ext cx="893952" cy="747867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883FC668-7A66-6E63-F181-540391EE2ED0}"/>
              </a:ext>
            </a:extLst>
          </p:cNvPr>
          <p:cNvSpPr/>
          <p:nvPr/>
        </p:nvSpPr>
        <p:spPr>
          <a:xfrm>
            <a:off x="1045325" y="3236697"/>
            <a:ext cx="10338743" cy="1227875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sz="1800" dirty="0">
                <a:solidFill>
                  <a:schemeClr val="tx1"/>
                </a:solidFill>
                <a:ea typeface="+mn-lt"/>
                <a:cs typeface="+mn-lt"/>
              </a:rPr>
              <a:t>“Durante los primeros años de vida, el desarrollo cognitivo se caracteriza por una rápida expansión de las capacidades atencionales y de memoria. Los niños empiezan a coordinar información procedente de diferentes fuentes sensoriales y a generar representaciones mentales más estables, lo que les permite interpretar el entorno de manera cada vez más </a:t>
            </a:r>
            <a:r>
              <a:rPr lang="es-ES" sz="1800">
                <a:solidFill>
                  <a:schemeClr val="tx1"/>
                </a:solidFill>
                <a:ea typeface="+mn-lt"/>
                <a:cs typeface="+mn-lt"/>
              </a:rPr>
              <a:t>compleja” (Ruiz, 2018, p. 34).</a:t>
            </a:r>
            <a:endParaRPr lang="es-ES" sz="1800">
              <a:solidFill>
                <a:schemeClr val="tx1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D137EE9-BC89-F9C3-7E75-0463F4ABB025}"/>
              </a:ext>
            </a:extLst>
          </p:cNvPr>
          <p:cNvSpPr txBox="1">
            <a:spLocks/>
          </p:cNvSpPr>
          <p:nvPr/>
        </p:nvSpPr>
        <p:spPr>
          <a:xfrm>
            <a:off x="917753" y="5325300"/>
            <a:ext cx="10586518" cy="1294454"/>
          </a:xfrm>
          <a:prstGeom prst="rect">
            <a:avLst/>
          </a:prstGeom>
        </p:spPr>
        <p:txBody>
          <a:bodyPr vert="horz" lIns="121899" tIns="60949" rIns="121899" bIns="60949" rtlCol="0" anchor="t"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"/>
              </a:spcBef>
            </a:pPr>
            <a:r>
              <a:rPr lang="es-ES" sz="2000" dirty="0">
                <a:solidFill>
                  <a:schemeClr val="tx1"/>
                </a:solidFill>
                <a:ea typeface="+mj-lt"/>
                <a:cs typeface="+mj-lt"/>
              </a:rPr>
              <a:t>❌ Tiene más de 40 palabras, pero está presentada como cita corta.</a:t>
            </a:r>
            <a:endParaRPr lang="es-ES" dirty="0">
              <a:solidFill>
                <a:schemeClr val="tx1"/>
              </a:solidFill>
            </a:endParaRPr>
          </a:p>
          <a:p>
            <a:pPr algn="l">
              <a:spcBef>
                <a:spcPts val="20"/>
              </a:spcBef>
            </a:pPr>
            <a:r>
              <a:rPr lang="es-ES" sz="2000">
                <a:solidFill>
                  <a:schemeClr val="tx1"/>
                </a:solidFill>
                <a:ea typeface="+mj-lt"/>
                <a:cs typeface="+mj-lt"/>
              </a:rPr>
              <a:t>❌ Una cita textual </a:t>
            </a:r>
            <a:r>
              <a:rPr lang="es-ES" sz="2000">
                <a:solidFill>
                  <a:schemeClr val="tx1"/>
                </a:solidFill>
                <a:ea typeface="Calibri"/>
                <a:cs typeface="Calibri"/>
              </a:rPr>
              <a:t>larga no debe llevar comillas</a:t>
            </a:r>
            <a:r>
              <a:rPr lang="es-ES" sz="2000">
                <a:solidFill>
                  <a:schemeClr val="tx1"/>
                </a:solidFill>
                <a:ea typeface="+mj-lt"/>
                <a:cs typeface="+mj-lt"/>
              </a:rPr>
              <a:t>.</a:t>
            </a:r>
            <a:endParaRPr lang="es-ES"/>
          </a:p>
          <a:p>
            <a:pPr algn="l">
              <a:spcBef>
                <a:spcPts val="20"/>
              </a:spcBef>
            </a:pPr>
            <a:r>
              <a:rPr lang="es-ES" sz="2000">
                <a:solidFill>
                  <a:schemeClr val="tx1"/>
                </a:solidFill>
                <a:ea typeface="Calibri"/>
                <a:cs typeface="Calibri"/>
              </a:rPr>
              <a:t>❌ Falta la sangría izquierda y el formato de párrafo </a:t>
            </a:r>
            <a:r>
              <a:rPr lang="es-ES" sz="2000">
                <a:solidFill>
                  <a:schemeClr val="tx1"/>
                </a:solidFill>
                <a:ea typeface="+mj-lt"/>
                <a:cs typeface="+mj-lt"/>
              </a:rPr>
              <a:t>independiente propio del bloque</a:t>
            </a:r>
            <a:r>
              <a:rPr lang="es-ES" sz="2000">
                <a:solidFill>
                  <a:schemeClr val="tx1"/>
                </a:solidFill>
                <a:ea typeface="Calibri"/>
                <a:cs typeface="Calibri"/>
              </a:rPr>
              <a:t>.</a:t>
            </a:r>
            <a:endParaRPr lang="es-ES"/>
          </a:p>
          <a:p>
            <a:pPr algn="l"/>
            <a:endParaRPr lang="es-ES" sz="20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20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2000"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9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4AEFA-46F6-C9DD-F837-35C1D61D9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AE0FC-D0DD-1B1D-F664-C7B7C7E06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05" y="438873"/>
            <a:ext cx="5907357" cy="919233"/>
          </a:xfrm>
        </p:spPr>
        <p:txBody>
          <a:bodyPr>
            <a:normAutofit/>
          </a:bodyPr>
          <a:lstStyle/>
          <a:p>
            <a:r>
              <a:rPr lang="en-GB" b="1" err="1"/>
              <a:t>Actividad</a:t>
            </a:r>
            <a:r>
              <a:rPr lang="en-GB" b="1"/>
              <a:t>: ¿</a:t>
            </a:r>
            <a:r>
              <a:rPr lang="en-GB" b="1" err="1"/>
              <a:t>Está</a:t>
            </a:r>
            <a:r>
              <a:rPr lang="en-GB" b="1"/>
              <a:t> bien </a:t>
            </a:r>
            <a:r>
              <a:rPr lang="en-GB" b="1" err="1"/>
              <a:t>citada</a:t>
            </a:r>
            <a:r>
              <a:rPr lang="en-GB" b="1"/>
              <a:t>?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4F2F0-A61E-58EE-D0DC-68E38248E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682" y="1362901"/>
            <a:ext cx="10586518" cy="3725138"/>
          </a:xfrm>
        </p:spPr>
        <p:txBody>
          <a:bodyPr vert="horz" lIns="121899" tIns="60949" rIns="121899" bIns="60949" rtlCol="0" anchor="t">
            <a:normAutofit fontScale="92500" lnSpcReduction="10000"/>
          </a:bodyPr>
          <a:lstStyle/>
          <a:p>
            <a:pPr algn="l"/>
            <a:r>
              <a:rPr lang="es-ES" sz="2400" dirty="0">
                <a:solidFill>
                  <a:schemeClr val="tx1"/>
                </a:solidFill>
                <a:ea typeface="+mj-lt"/>
                <a:cs typeface="+mj-lt"/>
              </a:rPr>
              <a:t>A continuación, aparecerán varias citas. Indicad si están bien citadas o mal citadas según las normas APA 7. En caso de estar mal, señalad qué falta o qué sobra.</a:t>
            </a:r>
            <a:endParaRPr lang="es-ES" sz="24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1800" dirty="0">
              <a:solidFill>
                <a:schemeClr val="tx1"/>
              </a:solidFill>
              <a:ea typeface="+mj-lt"/>
              <a:cs typeface="+mj-lt"/>
            </a:endParaRPr>
          </a:p>
          <a:p>
            <a:pPr algn="l"/>
            <a:r>
              <a:rPr lang="es-ES" sz="2800" dirty="0">
                <a:solidFill>
                  <a:schemeClr val="tx1"/>
                </a:solidFill>
                <a:ea typeface="+mj-lt"/>
                <a:cs typeface="+mj-lt"/>
              </a:rPr>
              <a:t>Cita E:</a:t>
            </a:r>
            <a:endParaRPr lang="es-ES" dirty="0">
              <a:solidFill>
                <a:schemeClr val="tx1"/>
              </a:solidFill>
            </a:endParaRPr>
          </a:p>
          <a:p>
            <a:pPr algn="l"/>
            <a:endParaRPr lang="es-ES" sz="28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2800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2800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s-ES" sz="2400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s-ES" sz="2400" dirty="0">
                <a:solidFill>
                  <a:schemeClr val="tx1"/>
                </a:solidFill>
                <a:ea typeface="Calibri"/>
                <a:cs typeface="Calibri"/>
              </a:rPr>
              <a:t>¿</a:t>
            </a:r>
            <a:r>
              <a:rPr lang="es-ES" sz="2400" dirty="0">
                <a:solidFill>
                  <a:srgbClr val="00B050"/>
                </a:solidFill>
                <a:ea typeface="Calibri"/>
                <a:cs typeface="Calibri"/>
              </a:rPr>
              <a:t>Correcta </a:t>
            </a:r>
            <a:r>
              <a:rPr lang="es-ES" sz="2400" dirty="0">
                <a:solidFill>
                  <a:schemeClr val="tx1"/>
                </a:solidFill>
                <a:ea typeface="Calibri"/>
                <a:cs typeface="Calibri"/>
              </a:rPr>
              <a:t>o </a:t>
            </a:r>
            <a:r>
              <a:rPr lang="es-ES" sz="2400" dirty="0">
                <a:solidFill>
                  <a:srgbClr val="FF0000"/>
                </a:solidFill>
                <a:ea typeface="Calibri"/>
                <a:cs typeface="Calibri"/>
              </a:rPr>
              <a:t>incorrecta</a:t>
            </a:r>
            <a:r>
              <a:rPr lang="es-ES" sz="2400" dirty="0">
                <a:solidFill>
                  <a:schemeClr val="tx1"/>
                </a:solidFill>
                <a:ea typeface="Calibri"/>
                <a:cs typeface="Calibri"/>
              </a:rPr>
              <a:t>?</a:t>
            </a:r>
            <a:endParaRPr lang="es-ES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/>
            <a:endParaRPr lang="es-ES" sz="2000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9" name="Google Shape;12835;p202">
            <a:extLst>
              <a:ext uri="{FF2B5EF4-FFF2-40B4-BE49-F238E27FC236}">
                <a16:creationId xmlns:a16="http://schemas.microsoft.com/office/drawing/2014/main" id="{8FCE7A3E-A357-E57B-D38E-B65BCBB37D82}"/>
              </a:ext>
            </a:extLst>
          </p:cNvPr>
          <p:cNvSpPr/>
          <p:nvPr/>
        </p:nvSpPr>
        <p:spPr>
          <a:xfrm>
            <a:off x="919682" y="457200"/>
            <a:ext cx="893952" cy="747867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05BF9543-7862-3E8B-2C68-DE2F27012811}"/>
              </a:ext>
            </a:extLst>
          </p:cNvPr>
          <p:cNvSpPr/>
          <p:nvPr/>
        </p:nvSpPr>
        <p:spPr>
          <a:xfrm>
            <a:off x="1045325" y="2764064"/>
            <a:ext cx="10338743" cy="1594406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spcBef>
                <a:spcPct val="0"/>
              </a:spcBef>
            </a:pPr>
            <a:r>
              <a:rPr lang="es-ES" sz="1800" dirty="0">
                <a:solidFill>
                  <a:schemeClr val="tx1"/>
                </a:solidFill>
                <a:ea typeface="+mn-lt"/>
                <a:cs typeface="+mn-lt"/>
              </a:rPr>
              <a:t>Según explica Howard (2020):</a:t>
            </a:r>
            <a:br>
              <a:rPr lang="es-ES" sz="1800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s-ES" sz="1800" dirty="0">
                <a:solidFill>
                  <a:schemeClr val="tx1"/>
                </a:solidFill>
                <a:ea typeface="+mn-lt"/>
                <a:cs typeface="+mn-lt"/>
              </a:rPr>
              <a:t>El desarrollo de la conciencia fonética en los primeros años resulta fundamental para el aprendizaje posterior de la lectura y la escritura. A través de juegos sonoros, actividades de discriminación auditiva y exploraciones guiadas de los fonemas, los niños aprenden a identificar patrones sonoros y a relacionarlos con unidades lingüísticas significativas del idioma. (p. 53)</a:t>
            </a:r>
            <a:endParaRPr lang="es-ES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D216C4F-09EE-CA4C-A76E-EABF7E0E8993}"/>
              </a:ext>
            </a:extLst>
          </p:cNvPr>
          <p:cNvSpPr txBox="1">
            <a:spLocks/>
          </p:cNvSpPr>
          <p:nvPr/>
        </p:nvSpPr>
        <p:spPr>
          <a:xfrm>
            <a:off x="917753" y="4958769"/>
            <a:ext cx="10586518" cy="1718858"/>
          </a:xfrm>
          <a:prstGeom prst="rect">
            <a:avLst/>
          </a:prstGeom>
        </p:spPr>
        <p:txBody>
          <a:bodyPr vert="horz" lIns="121899" tIns="60949" rIns="121899" bIns="60949" rtlCol="0" anchor="t">
            <a:normAutofit lnSpcReduction="10000"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0"/>
              </a:spcBef>
            </a:pPr>
            <a:r>
              <a:rPr lang="es-ES" sz="1900" dirty="0">
                <a:solidFill>
                  <a:schemeClr val="tx1"/>
                </a:solidFill>
                <a:ea typeface="+mj-lt"/>
                <a:cs typeface="+mj-lt"/>
              </a:rPr>
              <a:t>Cita textual larga (&gt;40 palabras):</a:t>
            </a:r>
            <a:endParaRPr lang="es-ES" dirty="0">
              <a:solidFill>
                <a:schemeClr val="tx1"/>
              </a:solidFill>
              <a:ea typeface="+mj-lt"/>
              <a:cs typeface="+mj-lt"/>
            </a:endParaRPr>
          </a:p>
          <a:p>
            <a:pPr algn="l">
              <a:spcBef>
                <a:spcPts val="20"/>
              </a:spcBef>
            </a:pPr>
            <a:r>
              <a:rPr lang="es-ES" sz="2200" dirty="0">
                <a:solidFill>
                  <a:schemeClr val="tx1"/>
                </a:solidFill>
                <a:ea typeface="+mj-lt"/>
                <a:cs typeface="+mj-lt"/>
              </a:rPr>
              <a:t>✅</a:t>
            </a:r>
            <a:r>
              <a:rPr lang="es-ES" sz="2000" dirty="0">
                <a:solidFill>
                  <a:schemeClr val="tx1"/>
                </a:solidFill>
                <a:ea typeface="+mj-lt"/>
                <a:cs typeface="+mj-lt"/>
              </a:rPr>
              <a:t> Autor y año introducidos en el texto.</a:t>
            </a:r>
            <a:endParaRPr lang="es-ES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>
              <a:spcBef>
                <a:spcPts val="20"/>
              </a:spcBef>
            </a:pPr>
            <a:r>
              <a:rPr lang="es-ES" sz="2200" dirty="0">
                <a:solidFill>
                  <a:schemeClr val="tx1"/>
                </a:solidFill>
                <a:ea typeface="Calibri"/>
                <a:cs typeface="Calibri"/>
              </a:rPr>
              <a:t>✅</a:t>
            </a:r>
            <a:r>
              <a:rPr lang="es-ES" sz="2100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s-ES" sz="2000" dirty="0">
                <a:solidFill>
                  <a:schemeClr val="tx1"/>
                </a:solidFill>
                <a:ea typeface="Calibri"/>
                <a:cs typeface="Calibri"/>
              </a:rPr>
              <a:t>Sin comillas</a:t>
            </a:r>
            <a:r>
              <a:rPr lang="es-ES" sz="2000" dirty="0">
                <a:solidFill>
                  <a:schemeClr val="tx1"/>
                </a:solidFill>
                <a:ea typeface="+mj-lt"/>
                <a:cs typeface="+mj-lt"/>
              </a:rPr>
              <a:t>.</a:t>
            </a:r>
            <a:endParaRPr lang="es-ES">
              <a:solidFill>
                <a:schemeClr val="tx1"/>
              </a:solidFill>
              <a:ea typeface="Calibri"/>
              <a:cs typeface="Calibri"/>
            </a:endParaRPr>
          </a:p>
          <a:p>
            <a:pPr algn="l">
              <a:spcBef>
                <a:spcPts val="20"/>
              </a:spcBef>
            </a:pPr>
            <a:r>
              <a:rPr lang="es-ES" sz="2200" dirty="0">
                <a:solidFill>
                  <a:schemeClr val="tx1"/>
                </a:solidFill>
                <a:ea typeface="Calibri"/>
                <a:cs typeface="Calibri"/>
              </a:rPr>
              <a:t>✅</a:t>
            </a:r>
            <a:r>
              <a:rPr lang="es-ES" sz="2100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s-ES" sz="2000" dirty="0">
                <a:solidFill>
                  <a:schemeClr val="tx1"/>
                </a:solidFill>
                <a:ea typeface="Calibri"/>
                <a:cs typeface="Calibri"/>
              </a:rPr>
              <a:t>Sangría de 0.5 pulgadas.</a:t>
            </a:r>
            <a:endParaRPr lang="es-ES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>
              <a:spcBef>
                <a:spcPts val="20"/>
              </a:spcBef>
            </a:pPr>
            <a:r>
              <a:rPr lang="es-ES" sz="2200" dirty="0">
                <a:solidFill>
                  <a:schemeClr val="tx1"/>
                </a:solidFill>
                <a:ea typeface="Calibri"/>
                <a:cs typeface="Calibri"/>
              </a:rPr>
              <a:t>✅</a:t>
            </a:r>
            <a:r>
              <a:rPr lang="es-ES" sz="2100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s-ES" sz="2000" dirty="0">
                <a:solidFill>
                  <a:schemeClr val="tx1"/>
                </a:solidFill>
                <a:ea typeface="Calibri"/>
                <a:cs typeface="Calibri"/>
              </a:rPr>
              <a:t>Página al final, con el punto antes del paréntesis.</a:t>
            </a:r>
            <a:endParaRPr lang="es-ES" dirty="0">
              <a:solidFill>
                <a:schemeClr val="tx1"/>
              </a:solidFill>
              <a:ea typeface="Calibri"/>
              <a:cs typeface="Calibri"/>
            </a:endParaRPr>
          </a:p>
          <a:p>
            <a:pPr algn="l">
              <a:spcBef>
                <a:spcPts val="20"/>
              </a:spcBef>
            </a:pPr>
            <a:endParaRPr lang="es-ES" sz="2000"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74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02FAE-E56B-67E8-75AA-293352675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AC2D-B902-0CEA-A9EA-558701761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05" y="381000"/>
            <a:ext cx="9642155" cy="977106"/>
          </a:xfrm>
        </p:spPr>
        <p:txBody>
          <a:bodyPr>
            <a:normAutofit/>
          </a:bodyPr>
          <a:lstStyle/>
          <a:p>
            <a:r>
              <a:rPr lang="en-GB" b="1" dirty="0" err="1"/>
              <a:t>Distintos</a:t>
            </a:r>
            <a:r>
              <a:rPr lang="en-GB" b="1" dirty="0"/>
              <a:t> </a:t>
            </a:r>
            <a:r>
              <a:rPr lang="en-GB" b="1" dirty="0" err="1"/>
              <a:t>escenarios</a:t>
            </a:r>
            <a:r>
              <a:rPr lang="en-GB" b="1" dirty="0"/>
              <a:t> para </a:t>
            </a:r>
            <a:r>
              <a:rPr lang="en-GB" b="1" dirty="0" err="1"/>
              <a:t>citar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F9898-F913-AA28-5CBF-C6DE6D222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632976"/>
            <a:ext cx="10896600" cy="4996424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2 autores: Ruiz </a:t>
            </a: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y</a:t>
            </a:r>
            <a:r>
              <a:rPr lang="es-ES" sz="2800" dirty="0">
                <a:solidFill>
                  <a:schemeClr val="tx1"/>
                </a:solidFill>
              </a:rPr>
              <a:t> López (2025) / Ruiz </a:t>
            </a: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and</a:t>
            </a:r>
            <a:r>
              <a:rPr lang="es-ES" sz="2800" dirty="0">
                <a:solidFill>
                  <a:schemeClr val="tx1"/>
                </a:solidFill>
              </a:rPr>
              <a:t> López (2025), (Ruiz </a:t>
            </a: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&amp;</a:t>
            </a:r>
            <a:r>
              <a:rPr lang="es-ES" sz="2800" dirty="0">
                <a:solidFill>
                  <a:schemeClr val="tx1"/>
                </a:solidFill>
              </a:rPr>
              <a:t> López, 2025)</a:t>
            </a:r>
          </a:p>
          <a:p>
            <a:pPr marL="514350" indent="-5143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3 o más autores: Ruiz </a:t>
            </a: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et al. </a:t>
            </a:r>
            <a:r>
              <a:rPr lang="es-ES" sz="2800" dirty="0">
                <a:solidFill>
                  <a:schemeClr val="tx1"/>
                </a:solidFill>
              </a:rPr>
              <a:t>(2025)</a:t>
            </a:r>
          </a:p>
          <a:p>
            <a:pPr marL="514350" indent="-5143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Distintos trabajos: (</a:t>
            </a: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Á</a:t>
            </a:r>
            <a:r>
              <a:rPr lang="es-ES" sz="2800" dirty="0">
                <a:solidFill>
                  <a:schemeClr val="tx1"/>
                </a:solidFill>
              </a:rPr>
              <a:t>lvarez, 2025</a:t>
            </a: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;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B</a:t>
            </a:r>
            <a:r>
              <a:rPr lang="es-ES" sz="2800" dirty="0">
                <a:solidFill>
                  <a:schemeClr val="tx1"/>
                </a:solidFill>
              </a:rPr>
              <a:t>ustos, 2024</a:t>
            </a: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;</a:t>
            </a:r>
            <a:r>
              <a:rPr lang="es-ES" sz="2800" dirty="0">
                <a:solidFill>
                  <a:schemeClr val="tx1"/>
                </a:solidFill>
              </a:rPr>
              <a:t> </a:t>
            </a: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s-ES" sz="2800" dirty="0">
                <a:solidFill>
                  <a:schemeClr val="tx1"/>
                </a:solidFill>
              </a:rPr>
              <a:t>arcelén, 2025)</a:t>
            </a:r>
          </a:p>
          <a:p>
            <a:pPr marL="514350" indent="-5143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Fuentes secundarias: López (citado en Ruiz, 2025) afirma…</a:t>
            </a:r>
          </a:p>
          <a:p>
            <a:pPr marL="514350" indent="-5143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Mención general de página web: </a:t>
            </a:r>
            <a:r>
              <a:rPr lang="es-ES" sz="2800" i="1" dirty="0">
                <a:solidFill>
                  <a:schemeClr val="tx1"/>
                </a:solidFill>
              </a:rPr>
              <a:t>Según Marca (</a:t>
            </a:r>
            <a:r>
              <a:rPr lang="es-ES" sz="2800" i="1" dirty="0">
                <a:solidFill>
                  <a:schemeClr val="tx1"/>
                </a:solidFill>
                <a:hlinkClick r:id="rId2"/>
              </a:rPr>
              <a:t>https://www.marca.com/)</a:t>
            </a:r>
            <a:r>
              <a:rPr lang="es-ES" sz="2800" i="1" dirty="0">
                <a:solidFill>
                  <a:schemeClr val="tx1"/>
                </a:solidFill>
              </a:rPr>
              <a:t>... </a:t>
            </a:r>
            <a:r>
              <a:rPr lang="es-ES" sz="2800" dirty="0">
                <a:solidFill>
                  <a:schemeClr val="tx1"/>
                </a:solidFill>
              </a:rPr>
              <a:t>(y </a:t>
            </a: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no</a:t>
            </a:r>
            <a:r>
              <a:rPr lang="es-ES" sz="2800" dirty="0">
                <a:solidFill>
                  <a:schemeClr val="tx1"/>
                </a:solidFill>
              </a:rPr>
              <a:t> se incorpora más información en </a:t>
            </a: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Referencias</a:t>
            </a:r>
            <a:r>
              <a:rPr lang="es-ES" sz="2800" dirty="0">
                <a:solidFill>
                  <a:schemeClr val="tx1"/>
                </a:solidFill>
              </a:rPr>
              <a:t>).</a:t>
            </a:r>
          </a:p>
          <a:p>
            <a:pPr marL="514350" indent="-5143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Cita específica de página web: facilitar la localización con elementos adecuados a la fuente (nombre de sección, número de párrafo, etc.) (y </a:t>
            </a: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sí</a:t>
            </a:r>
            <a:r>
              <a:rPr lang="es-ES" sz="2800" dirty="0">
                <a:solidFill>
                  <a:schemeClr val="tx1"/>
                </a:solidFill>
              </a:rPr>
              <a:t> se incorpora la información completa en </a:t>
            </a: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Referencias</a:t>
            </a:r>
            <a:r>
              <a:rPr lang="es-ES" sz="28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13" name="Google Shape;12835;p202">
            <a:extLst>
              <a:ext uri="{FF2B5EF4-FFF2-40B4-BE49-F238E27FC236}">
                <a16:creationId xmlns:a16="http://schemas.microsoft.com/office/drawing/2014/main" id="{83C05F0F-F46F-6B4B-D80D-A82EF27990EF}"/>
              </a:ext>
            </a:extLst>
          </p:cNvPr>
          <p:cNvSpPr/>
          <p:nvPr/>
        </p:nvSpPr>
        <p:spPr>
          <a:xfrm>
            <a:off x="919682" y="457200"/>
            <a:ext cx="893952" cy="747867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351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157BA-0F2F-3D99-4235-85E61C9DE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DACE-C184-EE6F-1FA5-D2D7B7477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05" y="381000"/>
            <a:ext cx="5077839" cy="977106"/>
          </a:xfrm>
        </p:spPr>
        <p:txBody>
          <a:bodyPr>
            <a:normAutofit/>
          </a:bodyPr>
          <a:lstStyle/>
          <a:p>
            <a:r>
              <a:rPr lang="en-GB" b="1" dirty="0" err="1"/>
              <a:t>Referencias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3D251-7F6B-CECE-6FDF-81722E0C7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682" y="1524000"/>
            <a:ext cx="10586518" cy="5072624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Es imprescindible que toda cita en el texto tenga su referencia completa al final del trabajo, y viceversa.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Las referencias contienen, en general, </a:t>
            </a:r>
            <a:r>
              <a:rPr lang="es-ES" sz="2800" dirty="0">
                <a:solidFill>
                  <a:srgbClr val="006BC1"/>
                </a:solidFill>
              </a:rPr>
              <a:t>cuatro elementos </a:t>
            </a:r>
            <a:r>
              <a:rPr lang="es-ES" sz="2800" dirty="0">
                <a:solidFill>
                  <a:schemeClr val="tx1"/>
                </a:solidFill>
              </a:rPr>
              <a:t>separados por </a:t>
            </a:r>
            <a:r>
              <a:rPr lang="es-ES" sz="2800" dirty="0">
                <a:solidFill>
                  <a:srgbClr val="006BC1"/>
                </a:solidFill>
              </a:rPr>
              <a:t>puntos</a:t>
            </a:r>
            <a:r>
              <a:rPr lang="es-ES" sz="2800" dirty="0">
                <a:solidFill>
                  <a:schemeClr val="tx1"/>
                </a:solidFill>
              </a:rPr>
              <a:t>: autor, fecha, título y fuente. Las partes de </a:t>
            </a: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dentro</a:t>
            </a:r>
            <a:r>
              <a:rPr lang="es-ES" sz="2800" dirty="0">
                <a:solidFill>
                  <a:schemeClr val="tx1"/>
                </a:solidFill>
              </a:rPr>
              <a:t> de cada elemento se separan por </a:t>
            </a: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comas o paréntesis</a:t>
            </a:r>
            <a:r>
              <a:rPr lang="es-ES" sz="2800" dirty="0">
                <a:solidFill>
                  <a:schemeClr val="tx1"/>
                </a:solidFill>
              </a:rPr>
              <a:t>. Cada tipo de fuente (libro, capítulo, artículo, etc.) tiene sus particularidades.</a:t>
            </a:r>
          </a:p>
          <a:p>
            <a:pPr algn="l"/>
            <a:endParaRPr lang="es-ES" sz="2800" dirty="0">
              <a:solidFill>
                <a:schemeClr val="tx1"/>
              </a:solidFill>
            </a:endParaRPr>
          </a:p>
          <a:p>
            <a:pPr algn="l"/>
            <a:endParaRPr lang="es-E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Se ordenan por </a:t>
            </a:r>
            <a:r>
              <a:rPr lang="es-ES" sz="2800" dirty="0">
                <a:solidFill>
                  <a:srgbClr val="006BC1"/>
                </a:solidFill>
              </a:rPr>
              <a:t>orden alfabético </a:t>
            </a:r>
            <a:r>
              <a:rPr lang="es-ES" sz="2800" dirty="0">
                <a:solidFill>
                  <a:schemeClr val="tx1"/>
                </a:solidFill>
              </a:rPr>
              <a:t>según el apellido del primer autor.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Se ha de incluir el </a:t>
            </a:r>
            <a:r>
              <a:rPr lang="es-ES" sz="2800" dirty="0">
                <a:solidFill>
                  <a:srgbClr val="006BC1"/>
                </a:solidFill>
              </a:rPr>
              <a:t>DOI</a:t>
            </a:r>
            <a:r>
              <a:rPr lang="es-ES" sz="2800" dirty="0">
                <a:solidFill>
                  <a:schemeClr val="tx1"/>
                </a:solidFill>
              </a:rPr>
              <a:t> siempre que se pueda.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</a:rPr>
              <a:t>La </a:t>
            </a:r>
            <a:r>
              <a:rPr lang="es-ES" sz="2800" dirty="0">
                <a:solidFill>
                  <a:srgbClr val="006BC1"/>
                </a:solidFill>
              </a:rPr>
              <a:t>URL</a:t>
            </a:r>
            <a:r>
              <a:rPr lang="es-ES" sz="2800" dirty="0">
                <a:solidFill>
                  <a:schemeClr val="tx1"/>
                </a:solidFill>
              </a:rPr>
              <a:t> se incluye solo con documentos en abierto.</a:t>
            </a:r>
          </a:p>
        </p:txBody>
      </p:sp>
      <p:sp>
        <p:nvSpPr>
          <p:cNvPr id="9" name="Google Shape;12835;p202">
            <a:extLst>
              <a:ext uri="{FF2B5EF4-FFF2-40B4-BE49-F238E27FC236}">
                <a16:creationId xmlns:a16="http://schemas.microsoft.com/office/drawing/2014/main" id="{B413B326-88D4-84D6-3784-AFEA23C31B09}"/>
              </a:ext>
            </a:extLst>
          </p:cNvPr>
          <p:cNvSpPr/>
          <p:nvPr/>
        </p:nvSpPr>
        <p:spPr>
          <a:xfrm>
            <a:off x="919682" y="457200"/>
            <a:ext cx="893952" cy="747867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04812E-353E-52FE-BCB6-1F4B4F2C445D}"/>
              </a:ext>
            </a:extLst>
          </p:cNvPr>
          <p:cNvSpPr txBox="1"/>
          <p:nvPr/>
        </p:nvSpPr>
        <p:spPr>
          <a:xfrm>
            <a:off x="1595258" y="4114800"/>
            <a:ext cx="9235366" cy="707886"/>
          </a:xfrm>
          <a:prstGeom prst="rect">
            <a:avLst/>
          </a:prstGeom>
          <a:noFill/>
          <a:ln w="38100">
            <a:solidFill>
              <a:srgbClr val="006BC1"/>
            </a:solidFill>
          </a:ln>
        </p:spPr>
        <p:txBody>
          <a:bodyPr wrap="square" rtlCol="0">
            <a:spAutoFit/>
          </a:bodyPr>
          <a:lstStyle/>
          <a:p>
            <a:pPr marL="358775" indent="-358775"/>
            <a:r>
              <a:rPr lang="es-ES" sz="2000" dirty="0"/>
              <a:t>Ruiz, S. (2025). Este sería el nombre del artículo de investigación. </a:t>
            </a:r>
            <a:r>
              <a:rPr lang="es-ES" sz="2000" i="1" dirty="0"/>
              <a:t>Este sería el nombre de la revista en la que se publica</a:t>
            </a:r>
            <a:r>
              <a:rPr lang="es-ES" sz="2000" dirty="0"/>
              <a:t>, </a:t>
            </a:r>
            <a:r>
              <a:rPr lang="es-ES" sz="2000" i="1" dirty="0"/>
              <a:t>23</a:t>
            </a:r>
            <a:r>
              <a:rPr lang="es-ES" sz="2000" dirty="0"/>
              <a:t>(2), 219–231. https://doi.org/10.529/rced.808</a:t>
            </a:r>
          </a:p>
        </p:txBody>
      </p:sp>
    </p:spTree>
    <p:extLst>
      <p:ext uri="{BB962C8B-B14F-4D97-AF65-F5344CB8AC3E}">
        <p14:creationId xmlns:p14="http://schemas.microsoft.com/office/powerpoint/2010/main" val="245382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7033" y="304800"/>
            <a:ext cx="8112095" cy="1432878"/>
          </a:xfrm>
        </p:spPr>
        <p:txBody>
          <a:bodyPr>
            <a:normAutofit/>
          </a:bodyPr>
          <a:lstStyle/>
          <a:p>
            <a:r>
              <a:rPr lang="es-ES" b="1" dirty="0"/>
              <a:t>Presentación de trabajos y comunicación en entornos académicos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0292" y="2198025"/>
            <a:ext cx="6180662" cy="4084969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s-ES" sz="2800" dirty="0">
                <a:solidFill>
                  <a:schemeClr val="tx1"/>
                </a:solidFill>
              </a:rPr>
              <a:t>Inscripción (QR)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" sz="2800" dirty="0">
                <a:solidFill>
                  <a:schemeClr val="tx1"/>
                </a:solidFill>
              </a:rPr>
              <a:t>Introducción</a:t>
            </a:r>
          </a:p>
          <a:p>
            <a:pPr marL="1123843" lvl="1" indent="-514350" algn="l">
              <a:buFont typeface="+mj-lt"/>
              <a:buAutoNum type="alphaLcParenR"/>
            </a:pPr>
            <a:r>
              <a:rPr lang="es-ES" sz="2400" dirty="0">
                <a:solidFill>
                  <a:schemeClr val="tx1"/>
                </a:solidFill>
              </a:rPr>
              <a:t>¿Qué es la universidad?</a:t>
            </a:r>
          </a:p>
          <a:p>
            <a:pPr marL="1123843" lvl="1" indent="-514350" algn="l">
              <a:buFont typeface="+mj-lt"/>
              <a:buAutoNum type="alphaLcParenR"/>
            </a:pPr>
            <a:r>
              <a:rPr lang="es-ES" sz="2400" dirty="0">
                <a:solidFill>
                  <a:schemeClr val="tx1"/>
                </a:solidFill>
              </a:rPr>
              <a:t>¿Cómo afecta eso al funcionamiento?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" sz="2800" dirty="0">
                <a:solidFill>
                  <a:schemeClr val="tx1"/>
                </a:solidFill>
              </a:rPr>
              <a:t>Trabajos en papel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" sz="2800" dirty="0">
                <a:solidFill>
                  <a:schemeClr val="tx1"/>
                </a:solidFill>
              </a:rPr>
              <a:t>Trabajos en formato digital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" sz="2800" dirty="0">
                <a:solidFill>
                  <a:schemeClr val="tx1"/>
                </a:solidFill>
              </a:rPr>
              <a:t>Normas APA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" sz="2800" dirty="0">
                <a:solidFill>
                  <a:schemeClr val="tx1"/>
                </a:solidFill>
              </a:rPr>
              <a:t>Comunicación por correo electrónico</a:t>
            </a:r>
          </a:p>
        </p:txBody>
      </p:sp>
      <p:grpSp>
        <p:nvGrpSpPr>
          <p:cNvPr id="14" name="Google Shape;12904;p202">
            <a:extLst>
              <a:ext uri="{FF2B5EF4-FFF2-40B4-BE49-F238E27FC236}">
                <a16:creationId xmlns:a16="http://schemas.microsoft.com/office/drawing/2014/main" id="{2FFAAB37-2E20-C907-D23A-F00E2BA7BB6C}"/>
              </a:ext>
            </a:extLst>
          </p:cNvPr>
          <p:cNvGrpSpPr/>
          <p:nvPr/>
        </p:nvGrpSpPr>
        <p:grpSpPr>
          <a:xfrm>
            <a:off x="798198" y="524350"/>
            <a:ext cx="766266" cy="884805"/>
            <a:chOff x="-39783425" y="2337925"/>
            <a:chExt cx="275700" cy="318350"/>
          </a:xfrm>
          <a:solidFill>
            <a:srgbClr val="006BC1"/>
          </a:solidFill>
        </p:grpSpPr>
        <p:sp>
          <p:nvSpPr>
            <p:cNvPr id="15" name="Google Shape;12905;p202">
              <a:extLst>
                <a:ext uri="{FF2B5EF4-FFF2-40B4-BE49-F238E27FC236}">
                  <a16:creationId xmlns:a16="http://schemas.microsoft.com/office/drawing/2014/main" id="{B3408044-8097-7CF6-9AFF-38DF264FA25A}"/>
                </a:ext>
              </a:extLst>
            </p:cNvPr>
            <p:cNvSpPr/>
            <p:nvPr/>
          </p:nvSpPr>
          <p:spPr>
            <a:xfrm>
              <a:off x="-39739325" y="2468600"/>
              <a:ext cx="194575" cy="148500"/>
            </a:xfrm>
            <a:custGeom>
              <a:avLst/>
              <a:gdLst/>
              <a:ahLst/>
              <a:cxnLst/>
              <a:rect l="l" t="t" r="r" b="b"/>
              <a:pathLst>
                <a:path w="7783" h="5940" extrusionOk="0">
                  <a:moveTo>
                    <a:pt x="6349" y="772"/>
                  </a:moveTo>
                  <a:cubicBezTo>
                    <a:pt x="6459" y="772"/>
                    <a:pt x="6570" y="812"/>
                    <a:pt x="6648" y="891"/>
                  </a:cubicBezTo>
                  <a:cubicBezTo>
                    <a:pt x="6711" y="954"/>
                    <a:pt x="6743" y="1017"/>
                    <a:pt x="6806" y="1080"/>
                  </a:cubicBezTo>
                  <a:cubicBezTo>
                    <a:pt x="6837" y="1300"/>
                    <a:pt x="6837" y="1458"/>
                    <a:pt x="6711" y="1552"/>
                  </a:cubicBezTo>
                  <a:lnTo>
                    <a:pt x="3340" y="4955"/>
                  </a:lnTo>
                  <a:cubicBezTo>
                    <a:pt x="3261" y="5033"/>
                    <a:pt x="3151" y="5073"/>
                    <a:pt x="3041" y="5073"/>
                  </a:cubicBezTo>
                  <a:cubicBezTo>
                    <a:pt x="2931" y="5073"/>
                    <a:pt x="2820" y="5033"/>
                    <a:pt x="2742" y="4955"/>
                  </a:cubicBezTo>
                  <a:lnTo>
                    <a:pt x="1040" y="3253"/>
                  </a:lnTo>
                  <a:cubicBezTo>
                    <a:pt x="883" y="3096"/>
                    <a:pt x="883" y="2812"/>
                    <a:pt x="1040" y="2655"/>
                  </a:cubicBezTo>
                  <a:lnTo>
                    <a:pt x="1135" y="2592"/>
                  </a:lnTo>
                  <a:cubicBezTo>
                    <a:pt x="1214" y="2513"/>
                    <a:pt x="1316" y="2474"/>
                    <a:pt x="1418" y="2474"/>
                  </a:cubicBezTo>
                  <a:cubicBezTo>
                    <a:pt x="1521" y="2474"/>
                    <a:pt x="1623" y="2513"/>
                    <a:pt x="1702" y="2592"/>
                  </a:cubicBezTo>
                  <a:lnTo>
                    <a:pt x="2742" y="3600"/>
                  </a:lnTo>
                  <a:cubicBezTo>
                    <a:pt x="2820" y="3679"/>
                    <a:pt x="2931" y="3718"/>
                    <a:pt x="3041" y="3718"/>
                  </a:cubicBezTo>
                  <a:cubicBezTo>
                    <a:pt x="3151" y="3718"/>
                    <a:pt x="3261" y="3679"/>
                    <a:pt x="3340" y="3600"/>
                  </a:cubicBezTo>
                  <a:lnTo>
                    <a:pt x="6050" y="891"/>
                  </a:lnTo>
                  <a:cubicBezTo>
                    <a:pt x="6128" y="812"/>
                    <a:pt x="6239" y="772"/>
                    <a:pt x="6349" y="772"/>
                  </a:cubicBezTo>
                  <a:close/>
                  <a:moveTo>
                    <a:pt x="6369" y="1"/>
                  </a:moveTo>
                  <a:cubicBezTo>
                    <a:pt x="6050" y="1"/>
                    <a:pt x="5719" y="119"/>
                    <a:pt x="5451" y="355"/>
                  </a:cubicBezTo>
                  <a:lnTo>
                    <a:pt x="3025" y="2781"/>
                  </a:lnTo>
                  <a:lnTo>
                    <a:pt x="2269" y="2025"/>
                  </a:lnTo>
                  <a:cubicBezTo>
                    <a:pt x="2040" y="1796"/>
                    <a:pt x="1742" y="1663"/>
                    <a:pt x="1421" y="1663"/>
                  </a:cubicBezTo>
                  <a:cubicBezTo>
                    <a:pt x="1256" y="1663"/>
                    <a:pt x="1085" y="1698"/>
                    <a:pt x="914" y="1773"/>
                  </a:cubicBezTo>
                  <a:cubicBezTo>
                    <a:pt x="694" y="1867"/>
                    <a:pt x="536" y="1993"/>
                    <a:pt x="473" y="2119"/>
                  </a:cubicBezTo>
                  <a:cubicBezTo>
                    <a:pt x="1" y="2592"/>
                    <a:pt x="1" y="3379"/>
                    <a:pt x="473" y="3883"/>
                  </a:cubicBezTo>
                  <a:lnTo>
                    <a:pt x="2143" y="5585"/>
                  </a:lnTo>
                  <a:cubicBezTo>
                    <a:pt x="2379" y="5821"/>
                    <a:pt x="2694" y="5939"/>
                    <a:pt x="3017" y="5939"/>
                  </a:cubicBezTo>
                  <a:cubicBezTo>
                    <a:pt x="3340" y="5939"/>
                    <a:pt x="3671" y="5821"/>
                    <a:pt x="3939" y="5585"/>
                  </a:cubicBezTo>
                  <a:lnTo>
                    <a:pt x="7310" y="2182"/>
                  </a:lnTo>
                  <a:cubicBezTo>
                    <a:pt x="7656" y="1836"/>
                    <a:pt x="7782" y="1300"/>
                    <a:pt x="7593" y="859"/>
                  </a:cubicBezTo>
                  <a:cubicBezTo>
                    <a:pt x="7467" y="575"/>
                    <a:pt x="7310" y="418"/>
                    <a:pt x="7215" y="355"/>
                  </a:cubicBezTo>
                  <a:cubicBezTo>
                    <a:pt x="6995" y="119"/>
                    <a:pt x="6688" y="1"/>
                    <a:pt x="6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906;p202">
              <a:extLst>
                <a:ext uri="{FF2B5EF4-FFF2-40B4-BE49-F238E27FC236}">
                  <a16:creationId xmlns:a16="http://schemas.microsoft.com/office/drawing/2014/main" id="{111DD31A-C3AC-0D26-8556-E6F76A9EBDCD}"/>
                </a:ext>
              </a:extLst>
            </p:cNvPr>
            <p:cNvSpPr/>
            <p:nvPr/>
          </p:nvSpPr>
          <p:spPr>
            <a:xfrm>
              <a:off x="-39783425" y="2337925"/>
              <a:ext cx="275700" cy="318350"/>
            </a:xfrm>
            <a:custGeom>
              <a:avLst/>
              <a:gdLst/>
              <a:ahLst/>
              <a:cxnLst/>
              <a:rect l="l" t="t" r="r" b="b"/>
              <a:pathLst>
                <a:path w="11028" h="12734" extrusionOk="0">
                  <a:moveTo>
                    <a:pt x="5608" y="793"/>
                  </a:moveTo>
                  <a:cubicBezTo>
                    <a:pt x="5829" y="793"/>
                    <a:pt x="5986" y="1014"/>
                    <a:pt x="6049" y="1234"/>
                  </a:cubicBezTo>
                  <a:cubicBezTo>
                    <a:pt x="6049" y="1486"/>
                    <a:pt x="6238" y="1644"/>
                    <a:pt x="6459" y="1644"/>
                  </a:cubicBezTo>
                  <a:lnTo>
                    <a:pt x="8129" y="1644"/>
                  </a:lnTo>
                  <a:cubicBezTo>
                    <a:pt x="8349" y="1644"/>
                    <a:pt x="8507" y="1833"/>
                    <a:pt x="8570" y="2053"/>
                  </a:cubicBezTo>
                  <a:lnTo>
                    <a:pt x="8570" y="2494"/>
                  </a:lnTo>
                  <a:lnTo>
                    <a:pt x="2773" y="2494"/>
                  </a:lnTo>
                  <a:lnTo>
                    <a:pt x="2773" y="2116"/>
                  </a:lnTo>
                  <a:lnTo>
                    <a:pt x="2741" y="2116"/>
                  </a:lnTo>
                  <a:cubicBezTo>
                    <a:pt x="2741" y="1864"/>
                    <a:pt x="2930" y="1707"/>
                    <a:pt x="3119" y="1675"/>
                  </a:cubicBezTo>
                  <a:lnTo>
                    <a:pt x="4789" y="1675"/>
                  </a:lnTo>
                  <a:cubicBezTo>
                    <a:pt x="5010" y="1675"/>
                    <a:pt x="5167" y="1486"/>
                    <a:pt x="5167" y="1234"/>
                  </a:cubicBezTo>
                  <a:cubicBezTo>
                    <a:pt x="5167" y="1014"/>
                    <a:pt x="5356" y="856"/>
                    <a:pt x="5608" y="793"/>
                  </a:cubicBezTo>
                  <a:close/>
                  <a:moveTo>
                    <a:pt x="10177" y="2494"/>
                  </a:moveTo>
                  <a:lnTo>
                    <a:pt x="10177" y="11883"/>
                  </a:lnTo>
                  <a:lnTo>
                    <a:pt x="788" y="11883"/>
                  </a:lnTo>
                  <a:lnTo>
                    <a:pt x="788" y="2494"/>
                  </a:lnTo>
                  <a:lnTo>
                    <a:pt x="1891" y="2494"/>
                  </a:lnTo>
                  <a:lnTo>
                    <a:pt x="1891" y="2904"/>
                  </a:lnTo>
                  <a:cubicBezTo>
                    <a:pt x="1891" y="3125"/>
                    <a:pt x="2111" y="3314"/>
                    <a:pt x="2332" y="3314"/>
                  </a:cubicBezTo>
                  <a:lnTo>
                    <a:pt x="8948" y="3314"/>
                  </a:lnTo>
                  <a:cubicBezTo>
                    <a:pt x="9200" y="3314"/>
                    <a:pt x="9357" y="3125"/>
                    <a:pt x="9357" y="2904"/>
                  </a:cubicBezTo>
                  <a:lnTo>
                    <a:pt x="9357" y="2494"/>
                  </a:lnTo>
                  <a:close/>
                  <a:moveTo>
                    <a:pt x="5615" y="1"/>
                  </a:moveTo>
                  <a:cubicBezTo>
                    <a:pt x="5456" y="1"/>
                    <a:pt x="5293" y="33"/>
                    <a:pt x="5136" y="100"/>
                  </a:cubicBezTo>
                  <a:cubicBezTo>
                    <a:pt x="4821" y="226"/>
                    <a:pt x="4537" y="478"/>
                    <a:pt x="4474" y="856"/>
                  </a:cubicBezTo>
                  <a:lnTo>
                    <a:pt x="3151" y="856"/>
                  </a:lnTo>
                  <a:cubicBezTo>
                    <a:pt x="2647" y="856"/>
                    <a:pt x="2174" y="1203"/>
                    <a:pt x="1985" y="1675"/>
                  </a:cubicBezTo>
                  <a:lnTo>
                    <a:pt x="410" y="1675"/>
                  </a:lnTo>
                  <a:cubicBezTo>
                    <a:pt x="158" y="1675"/>
                    <a:pt x="0" y="1864"/>
                    <a:pt x="0" y="2116"/>
                  </a:cubicBezTo>
                  <a:lnTo>
                    <a:pt x="0" y="12292"/>
                  </a:lnTo>
                  <a:cubicBezTo>
                    <a:pt x="0" y="12544"/>
                    <a:pt x="221" y="12734"/>
                    <a:pt x="410" y="12734"/>
                  </a:cubicBezTo>
                  <a:lnTo>
                    <a:pt x="10618" y="12734"/>
                  </a:lnTo>
                  <a:cubicBezTo>
                    <a:pt x="10838" y="12734"/>
                    <a:pt x="11027" y="12544"/>
                    <a:pt x="11027" y="12292"/>
                  </a:cubicBezTo>
                  <a:lnTo>
                    <a:pt x="11027" y="2116"/>
                  </a:lnTo>
                  <a:cubicBezTo>
                    <a:pt x="10996" y="1864"/>
                    <a:pt x="10807" y="1675"/>
                    <a:pt x="10555" y="1675"/>
                  </a:cubicBezTo>
                  <a:lnTo>
                    <a:pt x="9263" y="1675"/>
                  </a:lnTo>
                  <a:cubicBezTo>
                    <a:pt x="9105" y="1203"/>
                    <a:pt x="8633" y="856"/>
                    <a:pt x="8097" y="856"/>
                  </a:cubicBezTo>
                  <a:lnTo>
                    <a:pt x="6774" y="856"/>
                  </a:lnTo>
                  <a:cubicBezTo>
                    <a:pt x="6606" y="328"/>
                    <a:pt x="6127" y="1"/>
                    <a:pt x="56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74892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57400" y="609204"/>
            <a:ext cx="5077839" cy="977106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/>
              <a:t>Referencia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167783" y="3483585"/>
            <a:ext cx="697559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61950" indent="-361950"/>
            <a:r>
              <a:rPr lang="en-GB" dirty="0"/>
              <a:t>Ai, H. (2017). Providing graduated corrective feedback in an intelligent computer-assisted language learning environment. </a:t>
            </a:r>
            <a:r>
              <a:rPr lang="en-GB" i="1" dirty="0" err="1"/>
              <a:t>ReCALL</a:t>
            </a:r>
            <a:r>
              <a:rPr lang="en-GB" i="1" dirty="0"/>
              <a:t>, 29</a:t>
            </a:r>
            <a:r>
              <a:rPr lang="en-GB" dirty="0"/>
              <a:t>(3), 313–334. https://doi.org/10.1017/S095834401700012X</a:t>
            </a:r>
          </a:p>
          <a:p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75072" y="4093185"/>
            <a:ext cx="290105" cy="0"/>
          </a:xfrm>
          <a:prstGeom prst="straightConnector1">
            <a:avLst/>
          </a:prstGeom>
          <a:ln>
            <a:solidFill>
              <a:srgbClr val="006BC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9"/>
          <p:cNvSpPr>
            <a:spLocks noChangeAspect="1" noEditPoints="1"/>
          </p:cNvSpPr>
          <p:nvPr/>
        </p:nvSpPr>
        <p:spPr bwMode="auto">
          <a:xfrm rot="1432113">
            <a:off x="2424592" y="2645350"/>
            <a:ext cx="1401096" cy="564297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9"/>
          <p:cNvSpPr>
            <a:spLocks noChangeAspect="1" noEditPoints="1"/>
          </p:cNvSpPr>
          <p:nvPr/>
        </p:nvSpPr>
        <p:spPr bwMode="auto">
          <a:xfrm rot="20167887" flipH="1">
            <a:off x="4202916" y="2644137"/>
            <a:ext cx="1401096" cy="564297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9"/>
          <p:cNvSpPr>
            <a:spLocks noChangeAspect="1" noEditPoints="1"/>
          </p:cNvSpPr>
          <p:nvPr/>
        </p:nvSpPr>
        <p:spPr bwMode="auto">
          <a:xfrm rot="20167887" flipH="1">
            <a:off x="6773901" y="2719355"/>
            <a:ext cx="1401096" cy="564297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9"/>
          <p:cNvSpPr>
            <a:spLocks noChangeAspect="1" noEditPoints="1"/>
          </p:cNvSpPr>
          <p:nvPr/>
        </p:nvSpPr>
        <p:spPr bwMode="auto">
          <a:xfrm rot="19384122">
            <a:off x="1769066" y="3991476"/>
            <a:ext cx="1401096" cy="564297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4797959" y="723823"/>
            <a:ext cx="2596081" cy="720000"/>
          </a:xfrm>
          <a:prstGeom prst="hexagon">
            <a:avLst>
              <a:gd name="adj" fmla="val 28222"/>
              <a:gd name="vf" fmla="val 115470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Artículo</a:t>
            </a:r>
            <a:endParaRPr lang="en-US" sz="3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Freeform 19"/>
          <p:cNvSpPr>
            <a:spLocks noChangeAspect="1" noEditPoints="1"/>
          </p:cNvSpPr>
          <p:nvPr/>
        </p:nvSpPr>
        <p:spPr bwMode="auto">
          <a:xfrm rot="20321948" flipH="1">
            <a:off x="7169189" y="3295635"/>
            <a:ext cx="2765705" cy="595072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9"/>
          <p:cNvSpPr>
            <a:spLocks noChangeAspect="1" noEditPoints="1"/>
          </p:cNvSpPr>
          <p:nvPr/>
        </p:nvSpPr>
        <p:spPr bwMode="auto">
          <a:xfrm rot="21210365" flipH="1">
            <a:off x="8074114" y="3610691"/>
            <a:ext cx="2421943" cy="610290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9"/>
          <p:cNvSpPr>
            <a:spLocks noChangeAspect="1" noEditPoints="1"/>
          </p:cNvSpPr>
          <p:nvPr/>
        </p:nvSpPr>
        <p:spPr bwMode="auto">
          <a:xfrm rot="21004581" flipV="1">
            <a:off x="4041153" y="5161664"/>
            <a:ext cx="1401096" cy="564297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9"/>
          <p:cNvSpPr>
            <a:spLocks noChangeAspect="1" noEditPoints="1"/>
          </p:cNvSpPr>
          <p:nvPr/>
        </p:nvSpPr>
        <p:spPr bwMode="auto">
          <a:xfrm rot="17047564" flipV="1">
            <a:off x="8377811" y="5040573"/>
            <a:ext cx="1401096" cy="564297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Google Shape;12835;p202">
            <a:extLst>
              <a:ext uri="{FF2B5EF4-FFF2-40B4-BE49-F238E27FC236}">
                <a16:creationId xmlns:a16="http://schemas.microsoft.com/office/drawing/2014/main" id="{5A9F5CAD-C70F-FA9A-E222-FB9D0B91753C}"/>
              </a:ext>
            </a:extLst>
          </p:cNvPr>
          <p:cNvSpPr/>
          <p:nvPr/>
        </p:nvSpPr>
        <p:spPr>
          <a:xfrm>
            <a:off x="870748" y="723823"/>
            <a:ext cx="893952" cy="747867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Rounded Rectangle 15"/>
          <p:cNvSpPr/>
          <p:nvPr/>
        </p:nvSpPr>
        <p:spPr>
          <a:xfrm>
            <a:off x="533572" y="2479891"/>
            <a:ext cx="1887299" cy="1207747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Apellido, 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Inicial del nombre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12412" y="2479783"/>
            <a:ext cx="1042715" cy="556432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Título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548895" y="2400654"/>
            <a:ext cx="1520060" cy="1155032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>
                <a:solidFill>
                  <a:schemeClr val="tx1"/>
                </a:solidFill>
              </a:rPr>
              <a:t>Revista, volumen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255283" y="2400654"/>
            <a:ext cx="1060141" cy="556432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(año)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33400" y="4656676"/>
            <a:ext cx="1887299" cy="552369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Sangría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0226960" y="3746807"/>
            <a:ext cx="1443075" cy="556432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(número)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658267" y="5581808"/>
            <a:ext cx="3306453" cy="552369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1ª página</a:t>
            </a:r>
            <a:r>
              <a:rPr lang="en-GB" dirty="0">
                <a:solidFill>
                  <a:schemeClr val="tx1"/>
                </a:solidFill>
              </a:rPr>
              <a:t>–</a:t>
            </a:r>
            <a:r>
              <a:rPr lang="es-ES" dirty="0">
                <a:solidFill>
                  <a:schemeClr val="tx1"/>
                </a:solidFill>
              </a:rPr>
              <a:t>última página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280152" y="5186300"/>
            <a:ext cx="882622" cy="552369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DOI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  <p:bldP spid="26" grpId="0" animBg="1"/>
      <p:bldP spid="29" grpId="0" animBg="1"/>
      <p:bldP spid="31" grpId="0" animBg="1"/>
      <p:bldP spid="32" grpId="0" animBg="1"/>
      <p:bldP spid="35" grpId="0" animBg="1"/>
      <p:bldP spid="16" grpId="0" animBg="1"/>
      <p:bldP spid="20" grpId="0" animBg="1"/>
      <p:bldP spid="22" grpId="0" animBg="1"/>
      <p:bldP spid="24" grpId="0" animBg="1"/>
      <p:bldP spid="27" grpId="0" animBg="1"/>
      <p:bldP spid="30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57400" y="609204"/>
            <a:ext cx="5077839" cy="977106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/>
              <a:t>Referencia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3729688" y="3516973"/>
            <a:ext cx="5457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/>
            <a:r>
              <a:rPr lang="en-GB" dirty="0"/>
              <a:t>Harmer, J. (2007). </a:t>
            </a:r>
            <a:r>
              <a:rPr lang="en-GB" i="1" dirty="0"/>
              <a:t>The practice of English language teaching </a:t>
            </a:r>
            <a:r>
              <a:rPr lang="en-GB" dirty="0"/>
              <a:t>(4</a:t>
            </a:r>
            <a:r>
              <a:rPr lang="en-GB" baseline="30000" dirty="0"/>
              <a:t>th</a:t>
            </a:r>
            <a:r>
              <a:rPr lang="en-GB" dirty="0"/>
              <a:t> ed.). Longman.</a:t>
            </a:r>
          </a:p>
          <a:p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836978" y="4126573"/>
            <a:ext cx="29010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98084" y="2513280"/>
            <a:ext cx="2284694" cy="774534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Apellido, Inicial del nombre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Freeform 19"/>
          <p:cNvSpPr>
            <a:spLocks noChangeAspect="1" noEditPoints="1"/>
          </p:cNvSpPr>
          <p:nvPr/>
        </p:nvSpPr>
        <p:spPr bwMode="auto">
          <a:xfrm rot="1432113">
            <a:off x="2986498" y="2678738"/>
            <a:ext cx="1401096" cy="564297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674318" y="2607714"/>
            <a:ext cx="1887299" cy="863860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>
                <a:solidFill>
                  <a:schemeClr val="tx1"/>
                </a:solidFill>
              </a:rPr>
              <a:t>Título en cursiva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21" name="Freeform 19"/>
          <p:cNvSpPr>
            <a:spLocks noChangeAspect="1" noEditPoints="1"/>
          </p:cNvSpPr>
          <p:nvPr/>
        </p:nvSpPr>
        <p:spPr bwMode="auto">
          <a:xfrm rot="20167887" flipH="1">
            <a:off x="5276781" y="2647937"/>
            <a:ext cx="1401096" cy="564297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372600" y="4724400"/>
            <a:ext cx="2150606" cy="556432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Editorial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Freeform 19"/>
          <p:cNvSpPr>
            <a:spLocks noChangeAspect="1" noEditPoints="1"/>
          </p:cNvSpPr>
          <p:nvPr/>
        </p:nvSpPr>
        <p:spPr bwMode="auto">
          <a:xfrm rot="1432113" flipH="1" flipV="1">
            <a:off x="7876910" y="4581278"/>
            <a:ext cx="1401096" cy="564297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329148" y="2404454"/>
            <a:ext cx="1060141" cy="556432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(año)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Freeform 19"/>
          <p:cNvSpPr>
            <a:spLocks noChangeAspect="1" noEditPoints="1"/>
          </p:cNvSpPr>
          <p:nvPr/>
        </p:nvSpPr>
        <p:spPr bwMode="auto">
          <a:xfrm rot="20167887" flipH="1">
            <a:off x="7335807" y="2847286"/>
            <a:ext cx="1401096" cy="564297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9"/>
          <p:cNvSpPr>
            <a:spLocks noChangeAspect="1" noEditPoints="1"/>
          </p:cNvSpPr>
          <p:nvPr/>
        </p:nvSpPr>
        <p:spPr bwMode="auto">
          <a:xfrm rot="20167887" flipV="1">
            <a:off x="2730926" y="4590804"/>
            <a:ext cx="1401096" cy="564297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16725" y="4750545"/>
            <a:ext cx="1887299" cy="552369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Sangría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Hexagon 27"/>
          <p:cNvSpPr/>
          <p:nvPr/>
        </p:nvSpPr>
        <p:spPr>
          <a:xfrm>
            <a:off x="4828696" y="729110"/>
            <a:ext cx="2596081" cy="720000"/>
          </a:xfrm>
          <a:prstGeom prst="hexagon">
            <a:avLst>
              <a:gd name="adj" fmla="val 28222"/>
              <a:gd name="vf" fmla="val 115470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Libro</a:t>
            </a:r>
          </a:p>
        </p:txBody>
      </p:sp>
      <p:sp>
        <p:nvSpPr>
          <p:cNvPr id="2" name="Google Shape;12835;p202">
            <a:extLst>
              <a:ext uri="{FF2B5EF4-FFF2-40B4-BE49-F238E27FC236}">
                <a16:creationId xmlns:a16="http://schemas.microsoft.com/office/drawing/2014/main" id="{54D4830F-72A8-B422-5220-BDB38AAAFB5B}"/>
              </a:ext>
            </a:extLst>
          </p:cNvPr>
          <p:cNvSpPr/>
          <p:nvPr/>
        </p:nvSpPr>
        <p:spPr>
          <a:xfrm>
            <a:off x="883435" y="729110"/>
            <a:ext cx="893952" cy="747867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10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09C9C-3DD7-6FD4-87FD-EFAF10CC7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6A1D2B-8856-B7C7-EDA6-BE3BB7740415}"/>
              </a:ext>
            </a:extLst>
          </p:cNvPr>
          <p:cNvSpPr txBox="1">
            <a:spLocks/>
          </p:cNvSpPr>
          <p:nvPr/>
        </p:nvSpPr>
        <p:spPr>
          <a:xfrm>
            <a:off x="2057400" y="609204"/>
            <a:ext cx="5077839" cy="977106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/>
              <a:t>Referencia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E67426-8F40-3C1E-DE44-B490CAA11C72}"/>
              </a:ext>
            </a:extLst>
          </p:cNvPr>
          <p:cNvSpPr/>
          <p:nvPr/>
        </p:nvSpPr>
        <p:spPr>
          <a:xfrm>
            <a:off x="2194588" y="3451153"/>
            <a:ext cx="8244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/>
            <a:r>
              <a:rPr lang="es-ES" dirty="0"/>
              <a:t>Alonso-Ramos, M. (2009). Hacia un nuevo recurso léxico ¿fusión entre corpus y diccionario?. En P. Cantos Gómez y A. Sánchez Pérez (eds.), </a:t>
            </a:r>
            <a:r>
              <a:rPr lang="es-ES" i="1" dirty="0"/>
              <a:t>A </a:t>
            </a:r>
            <a:r>
              <a:rPr lang="es-ES" i="1" dirty="0" err="1"/>
              <a:t>Survey</a:t>
            </a:r>
            <a:r>
              <a:rPr lang="es-ES" i="1" dirty="0"/>
              <a:t> </a:t>
            </a:r>
            <a:r>
              <a:rPr lang="es-ES" i="1" dirty="0" err="1"/>
              <a:t>of</a:t>
            </a:r>
            <a:r>
              <a:rPr lang="es-ES" i="1" dirty="0"/>
              <a:t> Corpus-</a:t>
            </a:r>
            <a:r>
              <a:rPr lang="es-ES" i="1" dirty="0" err="1"/>
              <a:t>based</a:t>
            </a:r>
            <a:r>
              <a:rPr lang="es-ES" i="1" dirty="0"/>
              <a:t> </a:t>
            </a:r>
            <a:r>
              <a:rPr lang="es-ES" i="1" dirty="0" err="1"/>
              <a:t>Research</a:t>
            </a:r>
            <a:r>
              <a:rPr lang="es-ES" i="1" dirty="0"/>
              <a:t>. Panorama de investigaciones basadas en corpus </a:t>
            </a:r>
            <a:r>
              <a:rPr lang="es-ES" dirty="0"/>
              <a:t>(pp. 1191</a:t>
            </a:r>
            <a:r>
              <a:rPr lang="en-GB" dirty="0"/>
              <a:t>–</a:t>
            </a:r>
            <a:r>
              <a:rPr lang="es-ES" dirty="0"/>
              <a:t>1207). AELINCO.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33C2F86-9CAD-BA4C-9849-2B886EC0AE6F}"/>
              </a:ext>
            </a:extLst>
          </p:cNvPr>
          <p:cNvCxnSpPr/>
          <p:nvPr/>
        </p:nvCxnSpPr>
        <p:spPr>
          <a:xfrm>
            <a:off x="2294600" y="4013232"/>
            <a:ext cx="29010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9">
            <a:extLst>
              <a:ext uri="{FF2B5EF4-FFF2-40B4-BE49-F238E27FC236}">
                <a16:creationId xmlns:a16="http://schemas.microsoft.com/office/drawing/2014/main" id="{D32127F7-491D-109C-69E2-6EFE068A176B}"/>
              </a:ext>
            </a:extLst>
          </p:cNvPr>
          <p:cNvSpPr>
            <a:spLocks noChangeAspect="1" noEditPoints="1"/>
          </p:cNvSpPr>
          <p:nvPr/>
        </p:nvSpPr>
        <p:spPr bwMode="auto">
          <a:xfrm rot="1432113">
            <a:off x="2447578" y="2655569"/>
            <a:ext cx="1401096" cy="564297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D4341494-0443-67BB-23F6-573EC1D689D5}"/>
              </a:ext>
            </a:extLst>
          </p:cNvPr>
          <p:cNvSpPr>
            <a:spLocks noChangeAspect="1" noEditPoints="1"/>
          </p:cNvSpPr>
          <p:nvPr/>
        </p:nvSpPr>
        <p:spPr bwMode="auto">
          <a:xfrm rot="20167887" flipH="1">
            <a:off x="4854538" y="2678240"/>
            <a:ext cx="1401096" cy="564297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9">
            <a:extLst>
              <a:ext uri="{FF2B5EF4-FFF2-40B4-BE49-F238E27FC236}">
                <a16:creationId xmlns:a16="http://schemas.microsoft.com/office/drawing/2014/main" id="{117258A1-FC1F-2E4E-6950-313C4D431E7B}"/>
              </a:ext>
            </a:extLst>
          </p:cNvPr>
          <p:cNvSpPr>
            <a:spLocks noChangeAspect="1" noEditPoints="1"/>
          </p:cNvSpPr>
          <p:nvPr/>
        </p:nvSpPr>
        <p:spPr bwMode="auto">
          <a:xfrm rot="20959193" flipH="1" flipV="1">
            <a:off x="3960100" y="5182226"/>
            <a:ext cx="1401096" cy="564297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9">
            <a:extLst>
              <a:ext uri="{FF2B5EF4-FFF2-40B4-BE49-F238E27FC236}">
                <a16:creationId xmlns:a16="http://schemas.microsoft.com/office/drawing/2014/main" id="{813B5DCB-0DEB-3A8A-BDC0-D371D2F30F32}"/>
              </a:ext>
            </a:extLst>
          </p:cNvPr>
          <p:cNvSpPr>
            <a:spLocks noChangeAspect="1" noEditPoints="1"/>
          </p:cNvSpPr>
          <p:nvPr/>
        </p:nvSpPr>
        <p:spPr bwMode="auto">
          <a:xfrm rot="20167887" flipH="1">
            <a:off x="7758093" y="2643373"/>
            <a:ext cx="1401096" cy="564297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2C076DD4-7242-B6D3-D858-BFB540B537E8}"/>
              </a:ext>
            </a:extLst>
          </p:cNvPr>
          <p:cNvSpPr/>
          <p:nvPr/>
        </p:nvSpPr>
        <p:spPr>
          <a:xfrm>
            <a:off x="4658750" y="731612"/>
            <a:ext cx="4041241" cy="720000"/>
          </a:xfrm>
          <a:prstGeom prst="hexagon">
            <a:avLst>
              <a:gd name="adj" fmla="val 28222"/>
              <a:gd name="vf" fmla="val 115470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Capítulo</a:t>
            </a: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3600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libro</a:t>
            </a:r>
            <a:endParaRPr lang="en-US" sz="3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Google Shape;12835;p202">
            <a:extLst>
              <a:ext uri="{FF2B5EF4-FFF2-40B4-BE49-F238E27FC236}">
                <a16:creationId xmlns:a16="http://schemas.microsoft.com/office/drawing/2014/main" id="{B801FF8A-53CC-E57F-5B1F-2E24AE7D4B64}"/>
              </a:ext>
            </a:extLst>
          </p:cNvPr>
          <p:cNvSpPr/>
          <p:nvPr/>
        </p:nvSpPr>
        <p:spPr>
          <a:xfrm>
            <a:off x="883435" y="729110"/>
            <a:ext cx="893952" cy="747867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reeform 19">
            <a:extLst>
              <a:ext uri="{FF2B5EF4-FFF2-40B4-BE49-F238E27FC236}">
                <a16:creationId xmlns:a16="http://schemas.microsoft.com/office/drawing/2014/main" id="{B6F58314-1B49-25B6-50F2-C3EC01E31D05}"/>
              </a:ext>
            </a:extLst>
          </p:cNvPr>
          <p:cNvSpPr>
            <a:spLocks noChangeAspect="1" noEditPoints="1"/>
          </p:cNvSpPr>
          <p:nvPr/>
        </p:nvSpPr>
        <p:spPr bwMode="auto">
          <a:xfrm rot="6022796" flipH="1">
            <a:off x="7568985" y="5017845"/>
            <a:ext cx="1401096" cy="564297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0C5E19D7-813E-947E-274B-0FDC14043C9A}"/>
              </a:ext>
            </a:extLst>
          </p:cNvPr>
          <p:cNvSpPr>
            <a:spLocks noChangeAspect="1" noEditPoints="1"/>
          </p:cNvSpPr>
          <p:nvPr/>
        </p:nvSpPr>
        <p:spPr bwMode="auto">
          <a:xfrm rot="19022562" flipV="1">
            <a:off x="2495330" y="4986191"/>
            <a:ext cx="1401096" cy="564297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37A06FB4-BAC8-5043-92B4-59E9E2DEAE53}"/>
              </a:ext>
            </a:extLst>
          </p:cNvPr>
          <p:cNvSpPr>
            <a:spLocks noChangeAspect="1" noEditPoints="1"/>
          </p:cNvSpPr>
          <p:nvPr/>
        </p:nvSpPr>
        <p:spPr bwMode="auto">
          <a:xfrm rot="2207754" flipH="1" flipV="1">
            <a:off x="8640890" y="5348657"/>
            <a:ext cx="1401096" cy="564297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32">
            <a:extLst>
              <a:ext uri="{FF2B5EF4-FFF2-40B4-BE49-F238E27FC236}">
                <a16:creationId xmlns:a16="http://schemas.microsoft.com/office/drawing/2014/main" id="{B83D4AC6-126C-9B04-9087-B03CDDF6FE5F}"/>
              </a:ext>
            </a:extLst>
          </p:cNvPr>
          <p:cNvSpPr/>
          <p:nvPr/>
        </p:nvSpPr>
        <p:spPr>
          <a:xfrm>
            <a:off x="9824169" y="5585070"/>
            <a:ext cx="1958381" cy="863860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1ª página</a:t>
            </a:r>
            <a:r>
              <a:rPr lang="en-GB" dirty="0">
                <a:solidFill>
                  <a:schemeClr val="tx1"/>
                </a:solidFill>
              </a:rPr>
              <a:t>–</a:t>
            </a:r>
            <a:r>
              <a:rPr lang="es-ES" dirty="0">
                <a:solidFill>
                  <a:schemeClr val="tx1"/>
                </a:solidFill>
              </a:rPr>
              <a:t>última página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E93AE5B-0C2F-DD83-15E3-CA7351388B63}"/>
              </a:ext>
            </a:extLst>
          </p:cNvPr>
          <p:cNvSpPr/>
          <p:nvPr/>
        </p:nvSpPr>
        <p:spPr>
          <a:xfrm>
            <a:off x="457200" y="2286000"/>
            <a:ext cx="2284694" cy="774534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Apellido, Inicial del nombre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009F9E1-44DD-3E33-83D6-778A2DEB08F8}"/>
              </a:ext>
            </a:extLst>
          </p:cNvPr>
          <p:cNvSpPr/>
          <p:nvPr/>
        </p:nvSpPr>
        <p:spPr>
          <a:xfrm>
            <a:off x="9096604" y="2403801"/>
            <a:ext cx="1887299" cy="863860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Título del capítulo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2E81E0D-BD4B-1093-7C9C-B025096C1F79}"/>
              </a:ext>
            </a:extLst>
          </p:cNvPr>
          <p:cNvSpPr/>
          <p:nvPr/>
        </p:nvSpPr>
        <p:spPr>
          <a:xfrm>
            <a:off x="5130898" y="5074373"/>
            <a:ext cx="1644828" cy="556432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Editorial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F5C29EC-D53E-1592-2A49-D31F8BB63E9C}"/>
              </a:ext>
            </a:extLst>
          </p:cNvPr>
          <p:cNvSpPr/>
          <p:nvPr/>
        </p:nvSpPr>
        <p:spPr>
          <a:xfrm>
            <a:off x="5906905" y="2434757"/>
            <a:ext cx="1060141" cy="556432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(año)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ounded Rectangle 19">
            <a:extLst>
              <a:ext uri="{FF2B5EF4-FFF2-40B4-BE49-F238E27FC236}">
                <a16:creationId xmlns:a16="http://schemas.microsoft.com/office/drawing/2014/main" id="{E4CD017C-398E-58C6-F587-F917AF048909}"/>
              </a:ext>
            </a:extLst>
          </p:cNvPr>
          <p:cNvSpPr/>
          <p:nvPr/>
        </p:nvSpPr>
        <p:spPr>
          <a:xfrm>
            <a:off x="6949297" y="5593405"/>
            <a:ext cx="1509082" cy="863860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>
                <a:solidFill>
                  <a:schemeClr val="tx1"/>
                </a:solidFill>
              </a:rPr>
              <a:t>Título del libro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01D1DF3D-B80E-61C8-D9E4-17772F2CFB1E}"/>
              </a:ext>
            </a:extLst>
          </p:cNvPr>
          <p:cNvSpPr/>
          <p:nvPr/>
        </p:nvSpPr>
        <p:spPr>
          <a:xfrm>
            <a:off x="1816016" y="5585070"/>
            <a:ext cx="1465967" cy="556432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Editores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DA8C07C7-D275-9B36-5591-523EAE474574}"/>
              </a:ext>
            </a:extLst>
          </p:cNvPr>
          <p:cNvSpPr>
            <a:spLocks noChangeAspect="1" noEditPoints="1"/>
          </p:cNvSpPr>
          <p:nvPr/>
        </p:nvSpPr>
        <p:spPr bwMode="auto">
          <a:xfrm rot="7007654" flipH="1" flipV="1">
            <a:off x="949950" y="4233671"/>
            <a:ext cx="1401096" cy="564297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7371BBB-D2B0-58FE-90FF-CB0A8B32C95B}"/>
              </a:ext>
            </a:extLst>
          </p:cNvPr>
          <p:cNvSpPr/>
          <p:nvPr/>
        </p:nvSpPr>
        <p:spPr>
          <a:xfrm>
            <a:off x="667653" y="4800220"/>
            <a:ext cx="1372139" cy="552369"/>
          </a:xfrm>
          <a:prstGeom prst="roundRect">
            <a:avLst/>
          </a:prstGeom>
          <a:solidFill>
            <a:srgbClr val="D5EDFA"/>
          </a:solidFill>
          <a:ln>
            <a:solidFill>
              <a:srgbClr val="006BC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Sangría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5" grpId="0" animBg="1"/>
      <p:bldP spid="8" grpId="0" animBg="1"/>
      <p:bldP spid="11" grpId="0" animBg="1"/>
      <p:bldP spid="9" grpId="0" animBg="1"/>
      <p:bldP spid="16" grpId="0" animBg="1"/>
      <p:bldP spid="20" grpId="0" animBg="1"/>
      <p:bldP spid="22" grpId="0" animBg="1"/>
      <p:bldP spid="24" grpId="0" animBg="1"/>
      <p:bldP spid="3" grpId="0" animBg="1"/>
      <p:bldP spid="6" grpId="0" animBg="1"/>
      <p:bldP spid="13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BB7EF-335B-4D16-6604-589CAB3BE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5CFE-5E19-4538-5549-4AE377D6C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05" y="381000"/>
            <a:ext cx="8264495" cy="977106"/>
          </a:xfrm>
        </p:spPr>
        <p:txBody>
          <a:bodyPr>
            <a:normAutofit/>
          </a:bodyPr>
          <a:lstStyle/>
          <a:p>
            <a:r>
              <a:rPr lang="en-GB" b="1" dirty="0"/>
              <a:t>6. </a:t>
            </a:r>
            <a:r>
              <a:rPr lang="en-GB" b="1" dirty="0" err="1"/>
              <a:t>Comunicación</a:t>
            </a:r>
            <a:r>
              <a:rPr lang="en-GB" b="1" dirty="0"/>
              <a:t> </a:t>
            </a:r>
            <a:r>
              <a:rPr lang="en-GB" b="1" dirty="0" err="1"/>
              <a:t>por</a:t>
            </a:r>
            <a:r>
              <a:rPr lang="en-GB" b="1" dirty="0"/>
              <a:t> </a:t>
            </a:r>
            <a:r>
              <a:rPr lang="en-GB" b="1" dirty="0" err="1"/>
              <a:t>correo</a:t>
            </a:r>
            <a:r>
              <a:rPr lang="en-GB" b="1" dirty="0"/>
              <a:t> </a:t>
            </a:r>
            <a:r>
              <a:rPr lang="en-GB" b="1" dirty="0" err="1"/>
              <a:t>electrónico</a:t>
            </a:r>
            <a:endParaRPr lang="en-GB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D7C0C43A-E775-2F31-C3A2-C2D48F3E7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958524"/>
              </p:ext>
            </p:extLst>
          </p:nvPr>
        </p:nvGraphicFramePr>
        <p:xfrm>
          <a:off x="884787" y="1600200"/>
          <a:ext cx="10392813" cy="4864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9813">
                  <a:extLst>
                    <a:ext uri="{9D8B030D-6E8A-4147-A177-3AD203B41FA5}">
                      <a16:colId xmlns:a16="http://schemas.microsoft.com/office/drawing/2014/main" val="366065311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1104561713"/>
                    </a:ext>
                  </a:extLst>
                </a:gridCol>
              </a:tblGrid>
              <a:tr h="666502">
                <a:tc gridSpan="2"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CUIDAR LAS FORMAS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114100"/>
                  </a:ext>
                </a:extLst>
              </a:tr>
              <a:tr h="599261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PREFERIBLE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EVITABLE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983372"/>
                  </a:ext>
                </a:extLst>
              </a:tr>
              <a:tr h="939506">
                <a:tc>
                  <a:txBody>
                    <a:bodyPr/>
                    <a:lstStyle/>
                    <a:p>
                      <a:r>
                        <a:rPr lang="es-ES" sz="2400" dirty="0"/>
                        <a:t>Se emplean las normas básicas de cortesía: saludo, despedida, agradecimiento, petición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Omisión o aplicación incorrecta de las normas básicas de cortesía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654908"/>
                  </a:ext>
                </a:extLst>
              </a:tr>
              <a:tr h="726318">
                <a:tc>
                  <a:txBody>
                    <a:bodyPr/>
                    <a:lstStyle/>
                    <a:p>
                      <a:r>
                        <a:rPr lang="es-ES" sz="2400" dirty="0"/>
                        <a:t>Formalidad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Informalidad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85839"/>
                  </a:ext>
                </a:extLst>
              </a:tr>
              <a:tr h="842095">
                <a:tc>
                  <a:txBody>
                    <a:bodyPr/>
                    <a:lstStyle/>
                    <a:p>
                      <a:r>
                        <a:rPr lang="es-ES" sz="2400" dirty="0"/>
                        <a:t>Uso adecuado de cada campo (asunto, cuerpo del mensaje)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Uso inadecuado de los campos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580075"/>
                  </a:ext>
                </a:extLst>
              </a:tr>
              <a:tr h="842095">
                <a:tc>
                  <a:txBody>
                    <a:bodyPr/>
                    <a:lstStyle/>
                    <a:p>
                      <a:r>
                        <a:rPr lang="es-ES" sz="2400" dirty="0"/>
                        <a:t>Dirección de correo corporativa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Dirección de correo alternativa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995339"/>
                  </a:ext>
                </a:extLst>
              </a:tr>
            </a:tbl>
          </a:graphicData>
        </a:graphic>
      </p:graphicFrame>
      <p:grpSp>
        <p:nvGrpSpPr>
          <p:cNvPr id="9" name="Google Shape;12767;p201">
            <a:extLst>
              <a:ext uri="{FF2B5EF4-FFF2-40B4-BE49-F238E27FC236}">
                <a16:creationId xmlns:a16="http://schemas.microsoft.com/office/drawing/2014/main" id="{66775D98-C98A-0222-1E9E-EAB738F99E86}"/>
              </a:ext>
            </a:extLst>
          </p:cNvPr>
          <p:cNvGrpSpPr/>
          <p:nvPr/>
        </p:nvGrpSpPr>
        <p:grpSpPr>
          <a:xfrm>
            <a:off x="5181600" y="5776185"/>
            <a:ext cx="602562" cy="552782"/>
            <a:chOff x="6239575" y="4416275"/>
            <a:chExt cx="489625" cy="449175"/>
          </a:xfrm>
          <a:solidFill>
            <a:srgbClr val="FF0000"/>
          </a:solidFill>
        </p:grpSpPr>
        <p:sp>
          <p:nvSpPr>
            <p:cNvPr id="10" name="Google Shape;12768;p201">
              <a:extLst>
                <a:ext uri="{FF2B5EF4-FFF2-40B4-BE49-F238E27FC236}">
                  <a16:creationId xmlns:a16="http://schemas.microsoft.com/office/drawing/2014/main" id="{DB050A26-B0DC-50D9-0A10-3FCD537737CA}"/>
                </a:ext>
              </a:extLst>
            </p:cNvPr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12769;p201">
              <a:extLst>
                <a:ext uri="{FF2B5EF4-FFF2-40B4-BE49-F238E27FC236}">
                  <a16:creationId xmlns:a16="http://schemas.microsoft.com/office/drawing/2014/main" id="{D6E34D17-ECB2-E104-DB8C-45F71E5D5A5F}"/>
                </a:ext>
              </a:extLst>
            </p:cNvPr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12770;p201">
              <a:extLst>
                <a:ext uri="{FF2B5EF4-FFF2-40B4-BE49-F238E27FC236}">
                  <a16:creationId xmlns:a16="http://schemas.microsoft.com/office/drawing/2014/main" id="{49AB49DE-3686-6E56-E321-16F3F75ADA8C}"/>
                </a:ext>
              </a:extLst>
            </p:cNvPr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" name="Google Shape;12532;p201">
            <a:extLst>
              <a:ext uri="{FF2B5EF4-FFF2-40B4-BE49-F238E27FC236}">
                <a16:creationId xmlns:a16="http://schemas.microsoft.com/office/drawing/2014/main" id="{7E765BCA-FC84-AD89-F1F9-3E8CCAEB5CE1}"/>
              </a:ext>
            </a:extLst>
          </p:cNvPr>
          <p:cNvGrpSpPr/>
          <p:nvPr/>
        </p:nvGrpSpPr>
        <p:grpSpPr>
          <a:xfrm>
            <a:off x="884787" y="381000"/>
            <a:ext cx="772084" cy="878401"/>
            <a:chOff x="6272100" y="832575"/>
            <a:chExt cx="424650" cy="483125"/>
          </a:xfrm>
          <a:solidFill>
            <a:srgbClr val="006BC1"/>
          </a:solidFill>
        </p:grpSpPr>
        <p:sp>
          <p:nvSpPr>
            <p:cNvPr id="15" name="Google Shape;12533;p201">
              <a:extLst>
                <a:ext uri="{FF2B5EF4-FFF2-40B4-BE49-F238E27FC236}">
                  <a16:creationId xmlns:a16="http://schemas.microsoft.com/office/drawing/2014/main" id="{B55A247A-369D-3464-5DE1-86C5C2F8E482}"/>
                </a:ext>
              </a:extLst>
            </p:cNvPr>
            <p:cNvSpPr/>
            <p:nvPr/>
          </p:nvSpPr>
          <p:spPr>
            <a:xfrm>
              <a:off x="6272100" y="83257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2265" y="6537"/>
                  </a:moveTo>
                  <a:lnTo>
                    <a:pt x="2265" y="8334"/>
                  </a:lnTo>
                  <a:lnTo>
                    <a:pt x="1366" y="7437"/>
                  </a:lnTo>
                  <a:lnTo>
                    <a:pt x="2265" y="6537"/>
                  </a:lnTo>
                  <a:close/>
                  <a:moveTo>
                    <a:pt x="14721" y="6537"/>
                  </a:moveTo>
                  <a:lnTo>
                    <a:pt x="15617" y="7437"/>
                  </a:lnTo>
                  <a:lnTo>
                    <a:pt x="14721" y="8334"/>
                  </a:lnTo>
                  <a:lnTo>
                    <a:pt x="14721" y="6537"/>
                  </a:lnTo>
                  <a:close/>
                  <a:moveTo>
                    <a:pt x="13588" y="1132"/>
                  </a:moveTo>
                  <a:lnTo>
                    <a:pt x="13588" y="9466"/>
                  </a:lnTo>
                  <a:lnTo>
                    <a:pt x="10521" y="12531"/>
                  </a:lnTo>
                  <a:lnTo>
                    <a:pt x="6462" y="12531"/>
                  </a:lnTo>
                  <a:lnTo>
                    <a:pt x="3398" y="9466"/>
                  </a:lnTo>
                  <a:lnTo>
                    <a:pt x="3398" y="1132"/>
                  </a:lnTo>
                  <a:close/>
                  <a:moveTo>
                    <a:pt x="1133" y="8802"/>
                  </a:moveTo>
                  <a:lnTo>
                    <a:pt x="5427" y="13099"/>
                  </a:lnTo>
                  <a:lnTo>
                    <a:pt x="1133" y="17392"/>
                  </a:lnTo>
                  <a:lnTo>
                    <a:pt x="1133" y="8802"/>
                  </a:lnTo>
                  <a:close/>
                  <a:moveTo>
                    <a:pt x="15853" y="8802"/>
                  </a:moveTo>
                  <a:lnTo>
                    <a:pt x="15853" y="17392"/>
                  </a:lnTo>
                  <a:lnTo>
                    <a:pt x="11556" y="13099"/>
                  </a:lnTo>
                  <a:lnTo>
                    <a:pt x="15853" y="8802"/>
                  </a:lnTo>
                  <a:close/>
                  <a:moveTo>
                    <a:pt x="10521" y="13663"/>
                  </a:moveTo>
                  <a:lnTo>
                    <a:pt x="15050" y="18192"/>
                  </a:lnTo>
                  <a:lnTo>
                    <a:pt x="1933" y="18192"/>
                  </a:lnTo>
                  <a:lnTo>
                    <a:pt x="6462" y="13663"/>
                  </a:lnTo>
                  <a:close/>
                  <a:moveTo>
                    <a:pt x="2830" y="0"/>
                  </a:moveTo>
                  <a:cubicBezTo>
                    <a:pt x="2516" y="0"/>
                    <a:pt x="2265" y="254"/>
                    <a:pt x="2265" y="568"/>
                  </a:cubicBezTo>
                  <a:lnTo>
                    <a:pt x="2265" y="4937"/>
                  </a:lnTo>
                  <a:lnTo>
                    <a:pt x="164" y="7036"/>
                  </a:lnTo>
                  <a:lnTo>
                    <a:pt x="161" y="7042"/>
                  </a:lnTo>
                  <a:cubicBezTo>
                    <a:pt x="152" y="7051"/>
                    <a:pt x="143" y="7063"/>
                    <a:pt x="134" y="7072"/>
                  </a:cubicBezTo>
                  <a:lnTo>
                    <a:pt x="125" y="7084"/>
                  </a:lnTo>
                  <a:cubicBezTo>
                    <a:pt x="112" y="7096"/>
                    <a:pt x="103" y="7108"/>
                    <a:pt x="94" y="7120"/>
                  </a:cubicBezTo>
                  <a:cubicBezTo>
                    <a:pt x="91" y="7126"/>
                    <a:pt x="88" y="7129"/>
                    <a:pt x="85" y="7132"/>
                  </a:cubicBezTo>
                  <a:cubicBezTo>
                    <a:pt x="85" y="7138"/>
                    <a:pt x="73" y="7153"/>
                    <a:pt x="70" y="7162"/>
                  </a:cubicBezTo>
                  <a:cubicBezTo>
                    <a:pt x="64" y="7171"/>
                    <a:pt x="61" y="7174"/>
                    <a:pt x="58" y="7180"/>
                  </a:cubicBezTo>
                  <a:cubicBezTo>
                    <a:pt x="55" y="7186"/>
                    <a:pt x="52" y="7199"/>
                    <a:pt x="46" y="7208"/>
                  </a:cubicBezTo>
                  <a:cubicBezTo>
                    <a:pt x="43" y="7217"/>
                    <a:pt x="40" y="7220"/>
                    <a:pt x="40" y="7226"/>
                  </a:cubicBezTo>
                  <a:cubicBezTo>
                    <a:pt x="34" y="7241"/>
                    <a:pt x="28" y="7256"/>
                    <a:pt x="25" y="7271"/>
                  </a:cubicBezTo>
                  <a:cubicBezTo>
                    <a:pt x="25" y="7274"/>
                    <a:pt x="22" y="7280"/>
                    <a:pt x="19" y="7283"/>
                  </a:cubicBezTo>
                  <a:cubicBezTo>
                    <a:pt x="16" y="7295"/>
                    <a:pt x="13" y="7307"/>
                    <a:pt x="13" y="7319"/>
                  </a:cubicBezTo>
                  <a:cubicBezTo>
                    <a:pt x="13" y="7325"/>
                    <a:pt x="10" y="7331"/>
                    <a:pt x="10" y="7334"/>
                  </a:cubicBezTo>
                  <a:cubicBezTo>
                    <a:pt x="7" y="7340"/>
                    <a:pt x="4" y="7359"/>
                    <a:pt x="4" y="7371"/>
                  </a:cubicBezTo>
                  <a:lnTo>
                    <a:pt x="4" y="7386"/>
                  </a:lnTo>
                  <a:cubicBezTo>
                    <a:pt x="4" y="7401"/>
                    <a:pt x="1" y="7416"/>
                    <a:pt x="1" y="7434"/>
                  </a:cubicBezTo>
                  <a:lnTo>
                    <a:pt x="1" y="17625"/>
                  </a:lnTo>
                  <a:cubicBezTo>
                    <a:pt x="1" y="18063"/>
                    <a:pt x="170" y="18482"/>
                    <a:pt x="475" y="18799"/>
                  </a:cubicBezTo>
                  <a:cubicBezTo>
                    <a:pt x="481" y="18808"/>
                    <a:pt x="490" y="18817"/>
                    <a:pt x="499" y="18826"/>
                  </a:cubicBezTo>
                  <a:cubicBezTo>
                    <a:pt x="508" y="18833"/>
                    <a:pt x="517" y="18842"/>
                    <a:pt x="526" y="18851"/>
                  </a:cubicBezTo>
                  <a:cubicBezTo>
                    <a:pt x="840" y="19156"/>
                    <a:pt x="1260" y="19325"/>
                    <a:pt x="1698" y="19325"/>
                  </a:cubicBezTo>
                  <a:lnTo>
                    <a:pt x="15285" y="19325"/>
                  </a:lnTo>
                  <a:cubicBezTo>
                    <a:pt x="15723" y="19325"/>
                    <a:pt x="16143" y="19156"/>
                    <a:pt x="16460" y="18854"/>
                  </a:cubicBezTo>
                  <a:cubicBezTo>
                    <a:pt x="16469" y="18845"/>
                    <a:pt x="16478" y="18836"/>
                    <a:pt x="16487" y="18826"/>
                  </a:cubicBezTo>
                  <a:cubicBezTo>
                    <a:pt x="16496" y="18817"/>
                    <a:pt x="16502" y="18808"/>
                    <a:pt x="16511" y="18799"/>
                  </a:cubicBezTo>
                  <a:cubicBezTo>
                    <a:pt x="16816" y="18485"/>
                    <a:pt x="16985" y="18063"/>
                    <a:pt x="16985" y="17628"/>
                  </a:cubicBezTo>
                  <a:lnTo>
                    <a:pt x="16985" y="7437"/>
                  </a:lnTo>
                  <a:cubicBezTo>
                    <a:pt x="16985" y="7419"/>
                    <a:pt x="16985" y="7404"/>
                    <a:pt x="16982" y="7389"/>
                  </a:cubicBezTo>
                  <a:lnTo>
                    <a:pt x="16982" y="7371"/>
                  </a:lnTo>
                  <a:cubicBezTo>
                    <a:pt x="16982" y="7362"/>
                    <a:pt x="16979" y="7350"/>
                    <a:pt x="16976" y="7337"/>
                  </a:cubicBezTo>
                  <a:cubicBezTo>
                    <a:pt x="16973" y="7328"/>
                    <a:pt x="16973" y="7325"/>
                    <a:pt x="16973" y="7319"/>
                  </a:cubicBezTo>
                  <a:cubicBezTo>
                    <a:pt x="16973" y="7316"/>
                    <a:pt x="16967" y="7298"/>
                    <a:pt x="16964" y="7286"/>
                  </a:cubicBezTo>
                  <a:cubicBezTo>
                    <a:pt x="16964" y="7283"/>
                    <a:pt x="16964" y="7277"/>
                    <a:pt x="16961" y="7271"/>
                  </a:cubicBezTo>
                  <a:cubicBezTo>
                    <a:pt x="16958" y="7256"/>
                    <a:pt x="16952" y="7244"/>
                    <a:pt x="16946" y="7229"/>
                  </a:cubicBezTo>
                  <a:cubicBezTo>
                    <a:pt x="16943" y="7223"/>
                    <a:pt x="16940" y="7217"/>
                    <a:pt x="16940" y="7211"/>
                  </a:cubicBezTo>
                  <a:cubicBezTo>
                    <a:pt x="16937" y="7205"/>
                    <a:pt x="16931" y="7193"/>
                    <a:pt x="16925" y="7183"/>
                  </a:cubicBezTo>
                  <a:cubicBezTo>
                    <a:pt x="16922" y="7174"/>
                    <a:pt x="16919" y="7171"/>
                    <a:pt x="16916" y="7165"/>
                  </a:cubicBezTo>
                  <a:cubicBezTo>
                    <a:pt x="16913" y="7159"/>
                    <a:pt x="16904" y="7144"/>
                    <a:pt x="16898" y="7135"/>
                  </a:cubicBezTo>
                  <a:lnTo>
                    <a:pt x="16892" y="7123"/>
                  </a:lnTo>
                  <a:cubicBezTo>
                    <a:pt x="16882" y="7108"/>
                    <a:pt x="16873" y="7096"/>
                    <a:pt x="16861" y="7084"/>
                  </a:cubicBezTo>
                  <a:lnTo>
                    <a:pt x="16852" y="7075"/>
                  </a:lnTo>
                  <a:cubicBezTo>
                    <a:pt x="16843" y="7063"/>
                    <a:pt x="16834" y="7054"/>
                    <a:pt x="16825" y="7045"/>
                  </a:cubicBezTo>
                  <a:lnTo>
                    <a:pt x="16819" y="7039"/>
                  </a:lnTo>
                  <a:lnTo>
                    <a:pt x="14721" y="4937"/>
                  </a:lnTo>
                  <a:lnTo>
                    <a:pt x="14721" y="568"/>
                  </a:lnTo>
                  <a:cubicBezTo>
                    <a:pt x="14721" y="254"/>
                    <a:pt x="14467" y="0"/>
                    <a:pt x="14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" name="Google Shape;12534;p201">
              <a:extLst>
                <a:ext uri="{FF2B5EF4-FFF2-40B4-BE49-F238E27FC236}">
                  <a16:creationId xmlns:a16="http://schemas.microsoft.com/office/drawing/2014/main" id="{3AB9DE0B-C688-CBF8-0BBA-EB3AC678110A}"/>
                </a:ext>
              </a:extLst>
            </p:cNvPr>
            <p:cNvSpPr/>
            <p:nvPr/>
          </p:nvSpPr>
          <p:spPr>
            <a:xfrm>
              <a:off x="6384200" y="889150"/>
              <a:ext cx="199300" cy="198200"/>
            </a:xfrm>
            <a:custGeom>
              <a:avLst/>
              <a:gdLst/>
              <a:ahLst/>
              <a:cxnLst/>
              <a:rect l="l" t="t" r="r" b="b"/>
              <a:pathLst>
                <a:path w="7972" h="7928" extrusionOk="0">
                  <a:moveTo>
                    <a:pt x="4005" y="3398"/>
                  </a:moveTo>
                  <a:cubicBezTo>
                    <a:pt x="4274" y="3398"/>
                    <a:pt x="4534" y="3588"/>
                    <a:pt x="4569" y="3900"/>
                  </a:cubicBezTo>
                  <a:cubicBezTo>
                    <a:pt x="4560" y="3951"/>
                    <a:pt x="4560" y="4003"/>
                    <a:pt x="4566" y="4057"/>
                  </a:cubicBezTo>
                  <a:cubicBezTo>
                    <a:pt x="4521" y="4329"/>
                    <a:pt x="4285" y="4531"/>
                    <a:pt x="4007" y="4531"/>
                  </a:cubicBezTo>
                  <a:cubicBezTo>
                    <a:pt x="3518" y="4531"/>
                    <a:pt x="3259" y="3954"/>
                    <a:pt x="3585" y="3589"/>
                  </a:cubicBezTo>
                  <a:cubicBezTo>
                    <a:pt x="3702" y="3458"/>
                    <a:pt x="3855" y="3398"/>
                    <a:pt x="4005" y="3398"/>
                  </a:cubicBezTo>
                  <a:close/>
                  <a:moveTo>
                    <a:pt x="4005" y="1"/>
                  </a:moveTo>
                  <a:cubicBezTo>
                    <a:pt x="3351" y="1"/>
                    <a:pt x="2696" y="163"/>
                    <a:pt x="2102" y="488"/>
                  </a:cubicBezTo>
                  <a:cubicBezTo>
                    <a:pt x="876" y="1161"/>
                    <a:pt x="94" y="2432"/>
                    <a:pt x="46" y="3830"/>
                  </a:cubicBezTo>
                  <a:cubicBezTo>
                    <a:pt x="1" y="5231"/>
                    <a:pt x="695" y="6551"/>
                    <a:pt x="1876" y="7303"/>
                  </a:cubicBezTo>
                  <a:cubicBezTo>
                    <a:pt x="2510" y="7713"/>
                    <a:pt x="3247" y="7928"/>
                    <a:pt x="4001" y="7928"/>
                  </a:cubicBezTo>
                  <a:cubicBezTo>
                    <a:pt x="4629" y="7925"/>
                    <a:pt x="5248" y="7783"/>
                    <a:pt x="5816" y="7517"/>
                  </a:cubicBezTo>
                  <a:cubicBezTo>
                    <a:pt x="6106" y="7390"/>
                    <a:pt x="6233" y="7049"/>
                    <a:pt x="6100" y="6762"/>
                  </a:cubicBezTo>
                  <a:cubicBezTo>
                    <a:pt x="6006" y="6555"/>
                    <a:pt x="5802" y="6435"/>
                    <a:pt x="5589" y="6435"/>
                  </a:cubicBezTo>
                  <a:cubicBezTo>
                    <a:pt x="5506" y="6435"/>
                    <a:pt x="5422" y="6453"/>
                    <a:pt x="5342" y="6491"/>
                  </a:cubicBezTo>
                  <a:cubicBezTo>
                    <a:pt x="4902" y="6692"/>
                    <a:pt x="4449" y="6792"/>
                    <a:pt x="4007" y="6792"/>
                  </a:cubicBezTo>
                  <a:cubicBezTo>
                    <a:pt x="3468" y="6792"/>
                    <a:pt x="2947" y="6644"/>
                    <a:pt x="2486" y="6349"/>
                  </a:cubicBezTo>
                  <a:cubicBezTo>
                    <a:pt x="1643" y="5811"/>
                    <a:pt x="1145" y="4869"/>
                    <a:pt x="1178" y="3870"/>
                  </a:cubicBezTo>
                  <a:cubicBezTo>
                    <a:pt x="1211" y="2870"/>
                    <a:pt x="1770" y="1961"/>
                    <a:pt x="2649" y="1481"/>
                  </a:cubicBezTo>
                  <a:cubicBezTo>
                    <a:pt x="3073" y="1247"/>
                    <a:pt x="3541" y="1131"/>
                    <a:pt x="4009" y="1131"/>
                  </a:cubicBezTo>
                  <a:cubicBezTo>
                    <a:pt x="4508" y="1131"/>
                    <a:pt x="5007" y="1263"/>
                    <a:pt x="5451" y="1527"/>
                  </a:cubicBezTo>
                  <a:cubicBezTo>
                    <a:pt x="6311" y="2037"/>
                    <a:pt x="6840" y="2964"/>
                    <a:pt x="6840" y="3966"/>
                  </a:cubicBezTo>
                  <a:cubicBezTo>
                    <a:pt x="6846" y="4277"/>
                    <a:pt x="6598" y="4537"/>
                    <a:pt x="6284" y="4543"/>
                  </a:cubicBezTo>
                  <a:cubicBezTo>
                    <a:pt x="6280" y="4543"/>
                    <a:pt x="6277" y="4543"/>
                    <a:pt x="6273" y="4543"/>
                  </a:cubicBezTo>
                  <a:cubicBezTo>
                    <a:pt x="5967" y="4543"/>
                    <a:pt x="5713" y="4298"/>
                    <a:pt x="5707" y="3990"/>
                  </a:cubicBezTo>
                  <a:lnTo>
                    <a:pt x="5707" y="3972"/>
                  </a:lnTo>
                  <a:lnTo>
                    <a:pt x="5707" y="3966"/>
                  </a:lnTo>
                  <a:cubicBezTo>
                    <a:pt x="5707" y="3163"/>
                    <a:pt x="5146" y="2469"/>
                    <a:pt x="4361" y="2300"/>
                  </a:cubicBezTo>
                  <a:cubicBezTo>
                    <a:pt x="4241" y="2274"/>
                    <a:pt x="4121" y="2261"/>
                    <a:pt x="4003" y="2261"/>
                  </a:cubicBezTo>
                  <a:cubicBezTo>
                    <a:pt x="3345" y="2261"/>
                    <a:pt x="2731" y="2647"/>
                    <a:pt x="2452" y="3269"/>
                  </a:cubicBezTo>
                  <a:cubicBezTo>
                    <a:pt x="2126" y="4000"/>
                    <a:pt x="2353" y="4863"/>
                    <a:pt x="3002" y="5337"/>
                  </a:cubicBezTo>
                  <a:cubicBezTo>
                    <a:pt x="3302" y="5555"/>
                    <a:pt x="3654" y="5663"/>
                    <a:pt x="4005" y="5663"/>
                  </a:cubicBezTo>
                  <a:cubicBezTo>
                    <a:pt x="4413" y="5663"/>
                    <a:pt x="4818" y="5517"/>
                    <a:pt x="5140" y="5228"/>
                  </a:cubicBezTo>
                  <a:cubicBezTo>
                    <a:pt x="5457" y="5513"/>
                    <a:pt x="5863" y="5662"/>
                    <a:pt x="6274" y="5662"/>
                  </a:cubicBezTo>
                  <a:cubicBezTo>
                    <a:pt x="6507" y="5662"/>
                    <a:pt x="6742" y="5614"/>
                    <a:pt x="6963" y="5515"/>
                  </a:cubicBezTo>
                  <a:cubicBezTo>
                    <a:pt x="7576" y="5241"/>
                    <a:pt x="7969" y="4634"/>
                    <a:pt x="7972" y="3966"/>
                  </a:cubicBezTo>
                  <a:cubicBezTo>
                    <a:pt x="7972" y="2565"/>
                    <a:pt x="7232" y="1267"/>
                    <a:pt x="6027" y="554"/>
                  </a:cubicBezTo>
                  <a:cubicBezTo>
                    <a:pt x="5405" y="186"/>
                    <a:pt x="4705" y="1"/>
                    <a:pt x="40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3478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27C61-A7BA-1BBA-C8B3-A7AB647A6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751B-B004-F7F9-03E3-9A8887C42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05" y="381000"/>
            <a:ext cx="8112095" cy="977106"/>
          </a:xfrm>
        </p:spPr>
        <p:txBody>
          <a:bodyPr>
            <a:normAutofit/>
          </a:bodyPr>
          <a:lstStyle/>
          <a:p>
            <a:r>
              <a:rPr lang="en-GB" b="1" dirty="0"/>
              <a:t>6. </a:t>
            </a:r>
            <a:r>
              <a:rPr lang="en-GB" b="1" dirty="0" err="1"/>
              <a:t>Comunicación</a:t>
            </a:r>
            <a:r>
              <a:rPr lang="en-GB" b="1" dirty="0"/>
              <a:t> </a:t>
            </a:r>
            <a:r>
              <a:rPr lang="en-GB" b="1" dirty="0" err="1"/>
              <a:t>por</a:t>
            </a:r>
            <a:r>
              <a:rPr lang="en-GB" b="1" dirty="0"/>
              <a:t> </a:t>
            </a:r>
            <a:r>
              <a:rPr lang="en-GB" b="1" dirty="0" err="1"/>
              <a:t>correo</a:t>
            </a:r>
            <a:r>
              <a:rPr lang="en-GB" b="1" dirty="0"/>
              <a:t> </a:t>
            </a:r>
            <a:r>
              <a:rPr lang="en-GB" b="1" dirty="0" err="1"/>
              <a:t>electrónico</a:t>
            </a:r>
            <a:endParaRPr lang="en-GB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1E157A15-2855-DC18-1D79-89710707F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330665"/>
              </p:ext>
            </p:extLst>
          </p:nvPr>
        </p:nvGraphicFramePr>
        <p:xfrm>
          <a:off x="381000" y="1600200"/>
          <a:ext cx="11429999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6939">
                  <a:extLst>
                    <a:ext uri="{9D8B030D-6E8A-4147-A177-3AD203B41FA5}">
                      <a16:colId xmlns:a16="http://schemas.microsoft.com/office/drawing/2014/main" val="366065311"/>
                    </a:ext>
                  </a:extLst>
                </a:gridCol>
                <a:gridCol w="4693060">
                  <a:extLst>
                    <a:ext uri="{9D8B030D-6E8A-4147-A177-3AD203B41FA5}">
                      <a16:colId xmlns:a16="http://schemas.microsoft.com/office/drawing/2014/main" val="1104561713"/>
                    </a:ext>
                  </a:extLst>
                </a:gridCol>
              </a:tblGrid>
              <a:tr h="691039">
                <a:tc gridSpan="2"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CUIDAR EL CONTENIDO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114100"/>
                  </a:ext>
                </a:extLst>
              </a:tr>
              <a:tr h="609741">
                <a:tc>
                  <a:txBody>
                    <a:bodyPr/>
                    <a:lstStyle/>
                    <a:p>
                      <a:pPr algn="l"/>
                      <a:r>
                        <a:rPr lang="es-ES" b="1" dirty="0"/>
                        <a:t>PREFERIBLE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C9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1" dirty="0"/>
                        <a:t>EVITABLE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983372"/>
                  </a:ext>
                </a:extLst>
              </a:tr>
              <a:tr h="909020">
                <a:tc>
                  <a:txBody>
                    <a:bodyPr/>
                    <a:lstStyle/>
                    <a:p>
                      <a:pPr algn="l"/>
                      <a:r>
                        <a:rPr lang="es-ES" sz="2400" dirty="0"/>
                        <a:t>Se muestra la relación del estudiante con el docente (nombre, asignatura, grupo).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/>
                        <a:t>Se omite información relevante para identificar al emisor.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4564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es-ES" sz="2400" dirty="0"/>
                        <a:t>Se estructura el contenido adecuadamente: saludo, presentación, motivo del correo, despedida, firma.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/>
                        <a:t>No se estructura el contenido adecuadamente.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710076"/>
                  </a:ext>
                </a:extLst>
              </a:tr>
              <a:tr h="320181">
                <a:tc>
                  <a:txBody>
                    <a:bodyPr/>
                    <a:lstStyle/>
                    <a:p>
                      <a:pPr algn="l"/>
                      <a:r>
                        <a:rPr lang="es-ES" sz="2400" dirty="0"/>
                        <a:t>Corrección ortográfica, gramatical y de puntuación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/>
                        <a:t>Faltas de ortografía, gramática y/o de puntuación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384928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l"/>
                      <a:r>
                        <a:rPr lang="es-ES" sz="2400" dirty="0"/>
                        <a:t>Se evita incorporar información sensible (partes médicos, de defunción, etc.).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/>
                        <a:t>Se incorpora información sensible que no atañe al docente.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437970"/>
                  </a:ext>
                </a:extLst>
              </a:tr>
            </a:tbl>
          </a:graphicData>
        </a:graphic>
      </p:graphicFrame>
      <p:grpSp>
        <p:nvGrpSpPr>
          <p:cNvPr id="13" name="Google Shape;12532;p201">
            <a:extLst>
              <a:ext uri="{FF2B5EF4-FFF2-40B4-BE49-F238E27FC236}">
                <a16:creationId xmlns:a16="http://schemas.microsoft.com/office/drawing/2014/main" id="{5F681BCF-B433-E415-4505-62AE73BC2CEF}"/>
              </a:ext>
            </a:extLst>
          </p:cNvPr>
          <p:cNvGrpSpPr/>
          <p:nvPr/>
        </p:nvGrpSpPr>
        <p:grpSpPr>
          <a:xfrm>
            <a:off x="884787" y="381000"/>
            <a:ext cx="772084" cy="878401"/>
            <a:chOff x="6272100" y="832575"/>
            <a:chExt cx="424650" cy="483125"/>
          </a:xfrm>
          <a:solidFill>
            <a:srgbClr val="006BC1"/>
          </a:solidFill>
        </p:grpSpPr>
        <p:sp>
          <p:nvSpPr>
            <p:cNvPr id="14" name="Google Shape;12533;p201">
              <a:extLst>
                <a:ext uri="{FF2B5EF4-FFF2-40B4-BE49-F238E27FC236}">
                  <a16:creationId xmlns:a16="http://schemas.microsoft.com/office/drawing/2014/main" id="{426A8854-F0CE-153E-9C2F-E5891A65137F}"/>
                </a:ext>
              </a:extLst>
            </p:cNvPr>
            <p:cNvSpPr/>
            <p:nvPr/>
          </p:nvSpPr>
          <p:spPr>
            <a:xfrm>
              <a:off x="6272100" y="83257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2265" y="6537"/>
                  </a:moveTo>
                  <a:lnTo>
                    <a:pt x="2265" y="8334"/>
                  </a:lnTo>
                  <a:lnTo>
                    <a:pt x="1366" y="7437"/>
                  </a:lnTo>
                  <a:lnTo>
                    <a:pt x="2265" y="6537"/>
                  </a:lnTo>
                  <a:close/>
                  <a:moveTo>
                    <a:pt x="14721" y="6537"/>
                  </a:moveTo>
                  <a:lnTo>
                    <a:pt x="15617" y="7437"/>
                  </a:lnTo>
                  <a:lnTo>
                    <a:pt x="14721" y="8334"/>
                  </a:lnTo>
                  <a:lnTo>
                    <a:pt x="14721" y="6537"/>
                  </a:lnTo>
                  <a:close/>
                  <a:moveTo>
                    <a:pt x="13588" y="1132"/>
                  </a:moveTo>
                  <a:lnTo>
                    <a:pt x="13588" y="9466"/>
                  </a:lnTo>
                  <a:lnTo>
                    <a:pt x="10521" y="12531"/>
                  </a:lnTo>
                  <a:lnTo>
                    <a:pt x="6462" y="12531"/>
                  </a:lnTo>
                  <a:lnTo>
                    <a:pt x="3398" y="9466"/>
                  </a:lnTo>
                  <a:lnTo>
                    <a:pt x="3398" y="1132"/>
                  </a:lnTo>
                  <a:close/>
                  <a:moveTo>
                    <a:pt x="1133" y="8802"/>
                  </a:moveTo>
                  <a:lnTo>
                    <a:pt x="5427" y="13099"/>
                  </a:lnTo>
                  <a:lnTo>
                    <a:pt x="1133" y="17392"/>
                  </a:lnTo>
                  <a:lnTo>
                    <a:pt x="1133" y="8802"/>
                  </a:lnTo>
                  <a:close/>
                  <a:moveTo>
                    <a:pt x="15853" y="8802"/>
                  </a:moveTo>
                  <a:lnTo>
                    <a:pt x="15853" y="17392"/>
                  </a:lnTo>
                  <a:lnTo>
                    <a:pt x="11556" y="13099"/>
                  </a:lnTo>
                  <a:lnTo>
                    <a:pt x="15853" y="8802"/>
                  </a:lnTo>
                  <a:close/>
                  <a:moveTo>
                    <a:pt x="10521" y="13663"/>
                  </a:moveTo>
                  <a:lnTo>
                    <a:pt x="15050" y="18192"/>
                  </a:lnTo>
                  <a:lnTo>
                    <a:pt x="1933" y="18192"/>
                  </a:lnTo>
                  <a:lnTo>
                    <a:pt x="6462" y="13663"/>
                  </a:lnTo>
                  <a:close/>
                  <a:moveTo>
                    <a:pt x="2830" y="0"/>
                  </a:moveTo>
                  <a:cubicBezTo>
                    <a:pt x="2516" y="0"/>
                    <a:pt x="2265" y="254"/>
                    <a:pt x="2265" y="568"/>
                  </a:cubicBezTo>
                  <a:lnTo>
                    <a:pt x="2265" y="4937"/>
                  </a:lnTo>
                  <a:lnTo>
                    <a:pt x="164" y="7036"/>
                  </a:lnTo>
                  <a:lnTo>
                    <a:pt x="161" y="7042"/>
                  </a:lnTo>
                  <a:cubicBezTo>
                    <a:pt x="152" y="7051"/>
                    <a:pt x="143" y="7063"/>
                    <a:pt x="134" y="7072"/>
                  </a:cubicBezTo>
                  <a:lnTo>
                    <a:pt x="125" y="7084"/>
                  </a:lnTo>
                  <a:cubicBezTo>
                    <a:pt x="112" y="7096"/>
                    <a:pt x="103" y="7108"/>
                    <a:pt x="94" y="7120"/>
                  </a:cubicBezTo>
                  <a:cubicBezTo>
                    <a:pt x="91" y="7126"/>
                    <a:pt x="88" y="7129"/>
                    <a:pt x="85" y="7132"/>
                  </a:cubicBezTo>
                  <a:cubicBezTo>
                    <a:pt x="85" y="7138"/>
                    <a:pt x="73" y="7153"/>
                    <a:pt x="70" y="7162"/>
                  </a:cubicBezTo>
                  <a:cubicBezTo>
                    <a:pt x="64" y="7171"/>
                    <a:pt x="61" y="7174"/>
                    <a:pt x="58" y="7180"/>
                  </a:cubicBezTo>
                  <a:cubicBezTo>
                    <a:pt x="55" y="7186"/>
                    <a:pt x="52" y="7199"/>
                    <a:pt x="46" y="7208"/>
                  </a:cubicBezTo>
                  <a:cubicBezTo>
                    <a:pt x="43" y="7217"/>
                    <a:pt x="40" y="7220"/>
                    <a:pt x="40" y="7226"/>
                  </a:cubicBezTo>
                  <a:cubicBezTo>
                    <a:pt x="34" y="7241"/>
                    <a:pt x="28" y="7256"/>
                    <a:pt x="25" y="7271"/>
                  </a:cubicBezTo>
                  <a:cubicBezTo>
                    <a:pt x="25" y="7274"/>
                    <a:pt x="22" y="7280"/>
                    <a:pt x="19" y="7283"/>
                  </a:cubicBezTo>
                  <a:cubicBezTo>
                    <a:pt x="16" y="7295"/>
                    <a:pt x="13" y="7307"/>
                    <a:pt x="13" y="7319"/>
                  </a:cubicBezTo>
                  <a:cubicBezTo>
                    <a:pt x="13" y="7325"/>
                    <a:pt x="10" y="7331"/>
                    <a:pt x="10" y="7334"/>
                  </a:cubicBezTo>
                  <a:cubicBezTo>
                    <a:pt x="7" y="7340"/>
                    <a:pt x="4" y="7359"/>
                    <a:pt x="4" y="7371"/>
                  </a:cubicBezTo>
                  <a:lnTo>
                    <a:pt x="4" y="7386"/>
                  </a:lnTo>
                  <a:cubicBezTo>
                    <a:pt x="4" y="7401"/>
                    <a:pt x="1" y="7416"/>
                    <a:pt x="1" y="7434"/>
                  </a:cubicBezTo>
                  <a:lnTo>
                    <a:pt x="1" y="17625"/>
                  </a:lnTo>
                  <a:cubicBezTo>
                    <a:pt x="1" y="18063"/>
                    <a:pt x="170" y="18482"/>
                    <a:pt x="475" y="18799"/>
                  </a:cubicBezTo>
                  <a:cubicBezTo>
                    <a:pt x="481" y="18808"/>
                    <a:pt x="490" y="18817"/>
                    <a:pt x="499" y="18826"/>
                  </a:cubicBezTo>
                  <a:cubicBezTo>
                    <a:pt x="508" y="18833"/>
                    <a:pt x="517" y="18842"/>
                    <a:pt x="526" y="18851"/>
                  </a:cubicBezTo>
                  <a:cubicBezTo>
                    <a:pt x="840" y="19156"/>
                    <a:pt x="1260" y="19325"/>
                    <a:pt x="1698" y="19325"/>
                  </a:cubicBezTo>
                  <a:lnTo>
                    <a:pt x="15285" y="19325"/>
                  </a:lnTo>
                  <a:cubicBezTo>
                    <a:pt x="15723" y="19325"/>
                    <a:pt x="16143" y="19156"/>
                    <a:pt x="16460" y="18854"/>
                  </a:cubicBezTo>
                  <a:cubicBezTo>
                    <a:pt x="16469" y="18845"/>
                    <a:pt x="16478" y="18836"/>
                    <a:pt x="16487" y="18826"/>
                  </a:cubicBezTo>
                  <a:cubicBezTo>
                    <a:pt x="16496" y="18817"/>
                    <a:pt x="16502" y="18808"/>
                    <a:pt x="16511" y="18799"/>
                  </a:cubicBezTo>
                  <a:cubicBezTo>
                    <a:pt x="16816" y="18485"/>
                    <a:pt x="16985" y="18063"/>
                    <a:pt x="16985" y="17628"/>
                  </a:cubicBezTo>
                  <a:lnTo>
                    <a:pt x="16985" y="7437"/>
                  </a:lnTo>
                  <a:cubicBezTo>
                    <a:pt x="16985" y="7419"/>
                    <a:pt x="16985" y="7404"/>
                    <a:pt x="16982" y="7389"/>
                  </a:cubicBezTo>
                  <a:lnTo>
                    <a:pt x="16982" y="7371"/>
                  </a:lnTo>
                  <a:cubicBezTo>
                    <a:pt x="16982" y="7362"/>
                    <a:pt x="16979" y="7350"/>
                    <a:pt x="16976" y="7337"/>
                  </a:cubicBezTo>
                  <a:cubicBezTo>
                    <a:pt x="16973" y="7328"/>
                    <a:pt x="16973" y="7325"/>
                    <a:pt x="16973" y="7319"/>
                  </a:cubicBezTo>
                  <a:cubicBezTo>
                    <a:pt x="16973" y="7316"/>
                    <a:pt x="16967" y="7298"/>
                    <a:pt x="16964" y="7286"/>
                  </a:cubicBezTo>
                  <a:cubicBezTo>
                    <a:pt x="16964" y="7283"/>
                    <a:pt x="16964" y="7277"/>
                    <a:pt x="16961" y="7271"/>
                  </a:cubicBezTo>
                  <a:cubicBezTo>
                    <a:pt x="16958" y="7256"/>
                    <a:pt x="16952" y="7244"/>
                    <a:pt x="16946" y="7229"/>
                  </a:cubicBezTo>
                  <a:cubicBezTo>
                    <a:pt x="16943" y="7223"/>
                    <a:pt x="16940" y="7217"/>
                    <a:pt x="16940" y="7211"/>
                  </a:cubicBezTo>
                  <a:cubicBezTo>
                    <a:pt x="16937" y="7205"/>
                    <a:pt x="16931" y="7193"/>
                    <a:pt x="16925" y="7183"/>
                  </a:cubicBezTo>
                  <a:cubicBezTo>
                    <a:pt x="16922" y="7174"/>
                    <a:pt x="16919" y="7171"/>
                    <a:pt x="16916" y="7165"/>
                  </a:cubicBezTo>
                  <a:cubicBezTo>
                    <a:pt x="16913" y="7159"/>
                    <a:pt x="16904" y="7144"/>
                    <a:pt x="16898" y="7135"/>
                  </a:cubicBezTo>
                  <a:lnTo>
                    <a:pt x="16892" y="7123"/>
                  </a:lnTo>
                  <a:cubicBezTo>
                    <a:pt x="16882" y="7108"/>
                    <a:pt x="16873" y="7096"/>
                    <a:pt x="16861" y="7084"/>
                  </a:cubicBezTo>
                  <a:lnTo>
                    <a:pt x="16852" y="7075"/>
                  </a:lnTo>
                  <a:cubicBezTo>
                    <a:pt x="16843" y="7063"/>
                    <a:pt x="16834" y="7054"/>
                    <a:pt x="16825" y="7045"/>
                  </a:cubicBezTo>
                  <a:lnTo>
                    <a:pt x="16819" y="7039"/>
                  </a:lnTo>
                  <a:lnTo>
                    <a:pt x="14721" y="4937"/>
                  </a:lnTo>
                  <a:lnTo>
                    <a:pt x="14721" y="568"/>
                  </a:lnTo>
                  <a:cubicBezTo>
                    <a:pt x="14721" y="254"/>
                    <a:pt x="14467" y="0"/>
                    <a:pt x="14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" name="Google Shape;12534;p201">
              <a:extLst>
                <a:ext uri="{FF2B5EF4-FFF2-40B4-BE49-F238E27FC236}">
                  <a16:creationId xmlns:a16="http://schemas.microsoft.com/office/drawing/2014/main" id="{D4AE69A4-8F2F-1C12-2536-E8201157C053}"/>
                </a:ext>
              </a:extLst>
            </p:cNvPr>
            <p:cNvSpPr/>
            <p:nvPr/>
          </p:nvSpPr>
          <p:spPr>
            <a:xfrm>
              <a:off x="6384200" y="889150"/>
              <a:ext cx="199300" cy="198200"/>
            </a:xfrm>
            <a:custGeom>
              <a:avLst/>
              <a:gdLst/>
              <a:ahLst/>
              <a:cxnLst/>
              <a:rect l="l" t="t" r="r" b="b"/>
              <a:pathLst>
                <a:path w="7972" h="7928" extrusionOk="0">
                  <a:moveTo>
                    <a:pt x="4005" y="3398"/>
                  </a:moveTo>
                  <a:cubicBezTo>
                    <a:pt x="4274" y="3398"/>
                    <a:pt x="4534" y="3588"/>
                    <a:pt x="4569" y="3900"/>
                  </a:cubicBezTo>
                  <a:cubicBezTo>
                    <a:pt x="4560" y="3951"/>
                    <a:pt x="4560" y="4003"/>
                    <a:pt x="4566" y="4057"/>
                  </a:cubicBezTo>
                  <a:cubicBezTo>
                    <a:pt x="4521" y="4329"/>
                    <a:pt x="4285" y="4531"/>
                    <a:pt x="4007" y="4531"/>
                  </a:cubicBezTo>
                  <a:cubicBezTo>
                    <a:pt x="3518" y="4531"/>
                    <a:pt x="3259" y="3954"/>
                    <a:pt x="3585" y="3589"/>
                  </a:cubicBezTo>
                  <a:cubicBezTo>
                    <a:pt x="3702" y="3458"/>
                    <a:pt x="3855" y="3398"/>
                    <a:pt x="4005" y="3398"/>
                  </a:cubicBezTo>
                  <a:close/>
                  <a:moveTo>
                    <a:pt x="4005" y="1"/>
                  </a:moveTo>
                  <a:cubicBezTo>
                    <a:pt x="3351" y="1"/>
                    <a:pt x="2696" y="163"/>
                    <a:pt x="2102" y="488"/>
                  </a:cubicBezTo>
                  <a:cubicBezTo>
                    <a:pt x="876" y="1161"/>
                    <a:pt x="94" y="2432"/>
                    <a:pt x="46" y="3830"/>
                  </a:cubicBezTo>
                  <a:cubicBezTo>
                    <a:pt x="1" y="5231"/>
                    <a:pt x="695" y="6551"/>
                    <a:pt x="1876" y="7303"/>
                  </a:cubicBezTo>
                  <a:cubicBezTo>
                    <a:pt x="2510" y="7713"/>
                    <a:pt x="3247" y="7928"/>
                    <a:pt x="4001" y="7928"/>
                  </a:cubicBezTo>
                  <a:cubicBezTo>
                    <a:pt x="4629" y="7925"/>
                    <a:pt x="5248" y="7783"/>
                    <a:pt x="5816" y="7517"/>
                  </a:cubicBezTo>
                  <a:cubicBezTo>
                    <a:pt x="6106" y="7390"/>
                    <a:pt x="6233" y="7049"/>
                    <a:pt x="6100" y="6762"/>
                  </a:cubicBezTo>
                  <a:cubicBezTo>
                    <a:pt x="6006" y="6555"/>
                    <a:pt x="5802" y="6435"/>
                    <a:pt x="5589" y="6435"/>
                  </a:cubicBezTo>
                  <a:cubicBezTo>
                    <a:pt x="5506" y="6435"/>
                    <a:pt x="5422" y="6453"/>
                    <a:pt x="5342" y="6491"/>
                  </a:cubicBezTo>
                  <a:cubicBezTo>
                    <a:pt x="4902" y="6692"/>
                    <a:pt x="4449" y="6792"/>
                    <a:pt x="4007" y="6792"/>
                  </a:cubicBezTo>
                  <a:cubicBezTo>
                    <a:pt x="3468" y="6792"/>
                    <a:pt x="2947" y="6644"/>
                    <a:pt x="2486" y="6349"/>
                  </a:cubicBezTo>
                  <a:cubicBezTo>
                    <a:pt x="1643" y="5811"/>
                    <a:pt x="1145" y="4869"/>
                    <a:pt x="1178" y="3870"/>
                  </a:cubicBezTo>
                  <a:cubicBezTo>
                    <a:pt x="1211" y="2870"/>
                    <a:pt x="1770" y="1961"/>
                    <a:pt x="2649" y="1481"/>
                  </a:cubicBezTo>
                  <a:cubicBezTo>
                    <a:pt x="3073" y="1247"/>
                    <a:pt x="3541" y="1131"/>
                    <a:pt x="4009" y="1131"/>
                  </a:cubicBezTo>
                  <a:cubicBezTo>
                    <a:pt x="4508" y="1131"/>
                    <a:pt x="5007" y="1263"/>
                    <a:pt x="5451" y="1527"/>
                  </a:cubicBezTo>
                  <a:cubicBezTo>
                    <a:pt x="6311" y="2037"/>
                    <a:pt x="6840" y="2964"/>
                    <a:pt x="6840" y="3966"/>
                  </a:cubicBezTo>
                  <a:cubicBezTo>
                    <a:pt x="6846" y="4277"/>
                    <a:pt x="6598" y="4537"/>
                    <a:pt x="6284" y="4543"/>
                  </a:cubicBezTo>
                  <a:cubicBezTo>
                    <a:pt x="6280" y="4543"/>
                    <a:pt x="6277" y="4543"/>
                    <a:pt x="6273" y="4543"/>
                  </a:cubicBezTo>
                  <a:cubicBezTo>
                    <a:pt x="5967" y="4543"/>
                    <a:pt x="5713" y="4298"/>
                    <a:pt x="5707" y="3990"/>
                  </a:cubicBezTo>
                  <a:lnTo>
                    <a:pt x="5707" y="3972"/>
                  </a:lnTo>
                  <a:lnTo>
                    <a:pt x="5707" y="3966"/>
                  </a:lnTo>
                  <a:cubicBezTo>
                    <a:pt x="5707" y="3163"/>
                    <a:pt x="5146" y="2469"/>
                    <a:pt x="4361" y="2300"/>
                  </a:cubicBezTo>
                  <a:cubicBezTo>
                    <a:pt x="4241" y="2274"/>
                    <a:pt x="4121" y="2261"/>
                    <a:pt x="4003" y="2261"/>
                  </a:cubicBezTo>
                  <a:cubicBezTo>
                    <a:pt x="3345" y="2261"/>
                    <a:pt x="2731" y="2647"/>
                    <a:pt x="2452" y="3269"/>
                  </a:cubicBezTo>
                  <a:cubicBezTo>
                    <a:pt x="2126" y="4000"/>
                    <a:pt x="2353" y="4863"/>
                    <a:pt x="3002" y="5337"/>
                  </a:cubicBezTo>
                  <a:cubicBezTo>
                    <a:pt x="3302" y="5555"/>
                    <a:pt x="3654" y="5663"/>
                    <a:pt x="4005" y="5663"/>
                  </a:cubicBezTo>
                  <a:cubicBezTo>
                    <a:pt x="4413" y="5663"/>
                    <a:pt x="4818" y="5517"/>
                    <a:pt x="5140" y="5228"/>
                  </a:cubicBezTo>
                  <a:cubicBezTo>
                    <a:pt x="5457" y="5513"/>
                    <a:pt x="5863" y="5662"/>
                    <a:pt x="6274" y="5662"/>
                  </a:cubicBezTo>
                  <a:cubicBezTo>
                    <a:pt x="6507" y="5662"/>
                    <a:pt x="6742" y="5614"/>
                    <a:pt x="6963" y="5515"/>
                  </a:cubicBezTo>
                  <a:cubicBezTo>
                    <a:pt x="7576" y="5241"/>
                    <a:pt x="7969" y="4634"/>
                    <a:pt x="7972" y="3966"/>
                  </a:cubicBezTo>
                  <a:cubicBezTo>
                    <a:pt x="7972" y="2565"/>
                    <a:pt x="7232" y="1267"/>
                    <a:pt x="6027" y="554"/>
                  </a:cubicBezTo>
                  <a:cubicBezTo>
                    <a:pt x="5405" y="186"/>
                    <a:pt x="4705" y="1"/>
                    <a:pt x="40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518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4B3B8-F780-9F5A-C00E-2B5682EBC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B4D07-4F20-57A4-5857-7D45F927C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05" y="381000"/>
            <a:ext cx="10017095" cy="97710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6. </a:t>
            </a:r>
            <a:r>
              <a:rPr lang="en-GB" b="1" dirty="0" err="1"/>
              <a:t>Comunicación</a:t>
            </a:r>
            <a:r>
              <a:rPr lang="en-GB" b="1" dirty="0"/>
              <a:t> </a:t>
            </a:r>
            <a:r>
              <a:rPr lang="en-GB" b="1" dirty="0" err="1"/>
              <a:t>por</a:t>
            </a:r>
            <a:r>
              <a:rPr lang="en-GB" b="1" dirty="0"/>
              <a:t> </a:t>
            </a:r>
            <a:r>
              <a:rPr lang="en-GB" b="1" dirty="0" err="1"/>
              <a:t>correo</a:t>
            </a:r>
            <a:r>
              <a:rPr lang="en-GB" b="1" dirty="0"/>
              <a:t> </a:t>
            </a:r>
            <a:r>
              <a:rPr lang="en-GB" b="1" dirty="0" err="1"/>
              <a:t>electrónico</a:t>
            </a:r>
            <a:r>
              <a:rPr lang="en-GB" b="1" dirty="0"/>
              <a:t> (</a:t>
            </a:r>
            <a:r>
              <a:rPr lang="en-GB" b="1" dirty="0" err="1"/>
              <a:t>antiejemplo</a:t>
            </a:r>
            <a:r>
              <a:rPr lang="en-GB" b="1" dirty="0"/>
              <a:t>)</a:t>
            </a:r>
            <a:endParaRPr lang="en-GB" dirty="0"/>
          </a:p>
        </p:txBody>
      </p:sp>
      <p:pic>
        <p:nvPicPr>
          <p:cNvPr id="11" name="Imagen 10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5B8748B3-0255-22F1-018D-8054AFDD1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48233"/>
            <a:ext cx="6324600" cy="4719679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E14D651-17E4-A9AC-3585-598FDFF77127}"/>
              </a:ext>
            </a:extLst>
          </p:cNvPr>
          <p:cNvSpPr txBox="1"/>
          <p:nvPr/>
        </p:nvSpPr>
        <p:spPr>
          <a:xfrm>
            <a:off x="533400" y="3800912"/>
            <a:ext cx="5719948" cy="4651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 err="1">
                <a:ea typeface="Calibri"/>
                <a:cs typeface="Calibri"/>
              </a:rPr>
              <a:t>Holiii</a:t>
            </a:r>
            <a:r>
              <a:rPr lang="es-ES" dirty="0">
                <a:ea typeface="Calibri"/>
                <a:cs typeface="Calibri"/>
              </a:rPr>
              <a:t> soy Ana </a:t>
            </a:r>
            <a:r>
              <a:rPr lang="es-ES" dirty="0" err="1">
                <a:ea typeface="Calibri"/>
                <a:cs typeface="Calibri"/>
              </a:rPr>
              <a:t>Garcia</a:t>
            </a:r>
            <a:r>
              <a:rPr lang="es-ES" dirty="0">
                <a:ea typeface="Calibri"/>
                <a:cs typeface="Calibri"/>
              </a:rPr>
              <a:t> te adjunto la tarea.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39C4AC7-5027-2F96-B611-A663A126D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28652"/>
            <a:ext cx="3505689" cy="83831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20F6396-1A00-166F-15C3-346A01F65426}"/>
              </a:ext>
            </a:extLst>
          </p:cNvPr>
          <p:cNvSpPr txBox="1"/>
          <p:nvPr/>
        </p:nvSpPr>
        <p:spPr>
          <a:xfrm>
            <a:off x="1371600" y="1895912"/>
            <a:ext cx="5719948" cy="4651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>
                <a:ea typeface="Calibri"/>
                <a:cs typeface="Calibri"/>
              </a:rPr>
              <a:t>Lucía.Bermúdez@uclm.es</a:t>
            </a:r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DF672E-BCD6-DD51-9EBE-1173DA4BEFCB}"/>
              </a:ext>
            </a:extLst>
          </p:cNvPr>
          <p:cNvSpPr txBox="1"/>
          <p:nvPr/>
        </p:nvSpPr>
        <p:spPr>
          <a:xfrm>
            <a:off x="7315200" y="1194196"/>
            <a:ext cx="457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No tiene asunto.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Es informal.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/>
              <a:t>No permite identificar adecuadamente a la estudiante ni su tarea.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/>
              <a:t>Tiene varios errores de puntuación y un error ortográfico.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/>
              <a:t>No sigue las normas básicas de cortesía.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dirty="0"/>
              <a:t>No presenta una estructura clara ni completa.</a:t>
            </a:r>
          </a:p>
        </p:txBody>
      </p:sp>
      <p:grpSp>
        <p:nvGrpSpPr>
          <p:cNvPr id="29" name="Google Shape;12532;p201">
            <a:extLst>
              <a:ext uri="{FF2B5EF4-FFF2-40B4-BE49-F238E27FC236}">
                <a16:creationId xmlns:a16="http://schemas.microsoft.com/office/drawing/2014/main" id="{8E22011C-AC50-428B-58F6-29F3B30EFE18}"/>
              </a:ext>
            </a:extLst>
          </p:cNvPr>
          <p:cNvGrpSpPr/>
          <p:nvPr/>
        </p:nvGrpSpPr>
        <p:grpSpPr>
          <a:xfrm>
            <a:off x="884787" y="381000"/>
            <a:ext cx="772084" cy="878401"/>
            <a:chOff x="6272100" y="832575"/>
            <a:chExt cx="424650" cy="483125"/>
          </a:xfrm>
          <a:solidFill>
            <a:srgbClr val="006BC1"/>
          </a:solidFill>
        </p:grpSpPr>
        <p:sp>
          <p:nvSpPr>
            <p:cNvPr id="30" name="Google Shape;12533;p201">
              <a:extLst>
                <a:ext uri="{FF2B5EF4-FFF2-40B4-BE49-F238E27FC236}">
                  <a16:creationId xmlns:a16="http://schemas.microsoft.com/office/drawing/2014/main" id="{36E76A16-AECE-D818-D2F2-5C2A3DF85C73}"/>
                </a:ext>
              </a:extLst>
            </p:cNvPr>
            <p:cNvSpPr/>
            <p:nvPr/>
          </p:nvSpPr>
          <p:spPr>
            <a:xfrm>
              <a:off x="6272100" y="83257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2265" y="6537"/>
                  </a:moveTo>
                  <a:lnTo>
                    <a:pt x="2265" y="8334"/>
                  </a:lnTo>
                  <a:lnTo>
                    <a:pt x="1366" y="7437"/>
                  </a:lnTo>
                  <a:lnTo>
                    <a:pt x="2265" y="6537"/>
                  </a:lnTo>
                  <a:close/>
                  <a:moveTo>
                    <a:pt x="14721" y="6537"/>
                  </a:moveTo>
                  <a:lnTo>
                    <a:pt x="15617" y="7437"/>
                  </a:lnTo>
                  <a:lnTo>
                    <a:pt x="14721" y="8334"/>
                  </a:lnTo>
                  <a:lnTo>
                    <a:pt x="14721" y="6537"/>
                  </a:lnTo>
                  <a:close/>
                  <a:moveTo>
                    <a:pt x="13588" y="1132"/>
                  </a:moveTo>
                  <a:lnTo>
                    <a:pt x="13588" y="9466"/>
                  </a:lnTo>
                  <a:lnTo>
                    <a:pt x="10521" y="12531"/>
                  </a:lnTo>
                  <a:lnTo>
                    <a:pt x="6462" y="12531"/>
                  </a:lnTo>
                  <a:lnTo>
                    <a:pt x="3398" y="9466"/>
                  </a:lnTo>
                  <a:lnTo>
                    <a:pt x="3398" y="1132"/>
                  </a:lnTo>
                  <a:close/>
                  <a:moveTo>
                    <a:pt x="1133" y="8802"/>
                  </a:moveTo>
                  <a:lnTo>
                    <a:pt x="5427" y="13099"/>
                  </a:lnTo>
                  <a:lnTo>
                    <a:pt x="1133" y="17392"/>
                  </a:lnTo>
                  <a:lnTo>
                    <a:pt x="1133" y="8802"/>
                  </a:lnTo>
                  <a:close/>
                  <a:moveTo>
                    <a:pt x="15853" y="8802"/>
                  </a:moveTo>
                  <a:lnTo>
                    <a:pt x="15853" y="17392"/>
                  </a:lnTo>
                  <a:lnTo>
                    <a:pt x="11556" y="13099"/>
                  </a:lnTo>
                  <a:lnTo>
                    <a:pt x="15853" y="8802"/>
                  </a:lnTo>
                  <a:close/>
                  <a:moveTo>
                    <a:pt x="10521" y="13663"/>
                  </a:moveTo>
                  <a:lnTo>
                    <a:pt x="15050" y="18192"/>
                  </a:lnTo>
                  <a:lnTo>
                    <a:pt x="1933" y="18192"/>
                  </a:lnTo>
                  <a:lnTo>
                    <a:pt x="6462" y="13663"/>
                  </a:lnTo>
                  <a:close/>
                  <a:moveTo>
                    <a:pt x="2830" y="0"/>
                  </a:moveTo>
                  <a:cubicBezTo>
                    <a:pt x="2516" y="0"/>
                    <a:pt x="2265" y="254"/>
                    <a:pt x="2265" y="568"/>
                  </a:cubicBezTo>
                  <a:lnTo>
                    <a:pt x="2265" y="4937"/>
                  </a:lnTo>
                  <a:lnTo>
                    <a:pt x="164" y="7036"/>
                  </a:lnTo>
                  <a:lnTo>
                    <a:pt x="161" y="7042"/>
                  </a:lnTo>
                  <a:cubicBezTo>
                    <a:pt x="152" y="7051"/>
                    <a:pt x="143" y="7063"/>
                    <a:pt x="134" y="7072"/>
                  </a:cubicBezTo>
                  <a:lnTo>
                    <a:pt x="125" y="7084"/>
                  </a:lnTo>
                  <a:cubicBezTo>
                    <a:pt x="112" y="7096"/>
                    <a:pt x="103" y="7108"/>
                    <a:pt x="94" y="7120"/>
                  </a:cubicBezTo>
                  <a:cubicBezTo>
                    <a:pt x="91" y="7126"/>
                    <a:pt x="88" y="7129"/>
                    <a:pt x="85" y="7132"/>
                  </a:cubicBezTo>
                  <a:cubicBezTo>
                    <a:pt x="85" y="7138"/>
                    <a:pt x="73" y="7153"/>
                    <a:pt x="70" y="7162"/>
                  </a:cubicBezTo>
                  <a:cubicBezTo>
                    <a:pt x="64" y="7171"/>
                    <a:pt x="61" y="7174"/>
                    <a:pt x="58" y="7180"/>
                  </a:cubicBezTo>
                  <a:cubicBezTo>
                    <a:pt x="55" y="7186"/>
                    <a:pt x="52" y="7199"/>
                    <a:pt x="46" y="7208"/>
                  </a:cubicBezTo>
                  <a:cubicBezTo>
                    <a:pt x="43" y="7217"/>
                    <a:pt x="40" y="7220"/>
                    <a:pt x="40" y="7226"/>
                  </a:cubicBezTo>
                  <a:cubicBezTo>
                    <a:pt x="34" y="7241"/>
                    <a:pt x="28" y="7256"/>
                    <a:pt x="25" y="7271"/>
                  </a:cubicBezTo>
                  <a:cubicBezTo>
                    <a:pt x="25" y="7274"/>
                    <a:pt x="22" y="7280"/>
                    <a:pt x="19" y="7283"/>
                  </a:cubicBezTo>
                  <a:cubicBezTo>
                    <a:pt x="16" y="7295"/>
                    <a:pt x="13" y="7307"/>
                    <a:pt x="13" y="7319"/>
                  </a:cubicBezTo>
                  <a:cubicBezTo>
                    <a:pt x="13" y="7325"/>
                    <a:pt x="10" y="7331"/>
                    <a:pt x="10" y="7334"/>
                  </a:cubicBezTo>
                  <a:cubicBezTo>
                    <a:pt x="7" y="7340"/>
                    <a:pt x="4" y="7359"/>
                    <a:pt x="4" y="7371"/>
                  </a:cubicBezTo>
                  <a:lnTo>
                    <a:pt x="4" y="7386"/>
                  </a:lnTo>
                  <a:cubicBezTo>
                    <a:pt x="4" y="7401"/>
                    <a:pt x="1" y="7416"/>
                    <a:pt x="1" y="7434"/>
                  </a:cubicBezTo>
                  <a:lnTo>
                    <a:pt x="1" y="17625"/>
                  </a:lnTo>
                  <a:cubicBezTo>
                    <a:pt x="1" y="18063"/>
                    <a:pt x="170" y="18482"/>
                    <a:pt x="475" y="18799"/>
                  </a:cubicBezTo>
                  <a:cubicBezTo>
                    <a:pt x="481" y="18808"/>
                    <a:pt x="490" y="18817"/>
                    <a:pt x="499" y="18826"/>
                  </a:cubicBezTo>
                  <a:cubicBezTo>
                    <a:pt x="508" y="18833"/>
                    <a:pt x="517" y="18842"/>
                    <a:pt x="526" y="18851"/>
                  </a:cubicBezTo>
                  <a:cubicBezTo>
                    <a:pt x="840" y="19156"/>
                    <a:pt x="1260" y="19325"/>
                    <a:pt x="1698" y="19325"/>
                  </a:cubicBezTo>
                  <a:lnTo>
                    <a:pt x="15285" y="19325"/>
                  </a:lnTo>
                  <a:cubicBezTo>
                    <a:pt x="15723" y="19325"/>
                    <a:pt x="16143" y="19156"/>
                    <a:pt x="16460" y="18854"/>
                  </a:cubicBezTo>
                  <a:cubicBezTo>
                    <a:pt x="16469" y="18845"/>
                    <a:pt x="16478" y="18836"/>
                    <a:pt x="16487" y="18826"/>
                  </a:cubicBezTo>
                  <a:cubicBezTo>
                    <a:pt x="16496" y="18817"/>
                    <a:pt x="16502" y="18808"/>
                    <a:pt x="16511" y="18799"/>
                  </a:cubicBezTo>
                  <a:cubicBezTo>
                    <a:pt x="16816" y="18485"/>
                    <a:pt x="16985" y="18063"/>
                    <a:pt x="16985" y="17628"/>
                  </a:cubicBezTo>
                  <a:lnTo>
                    <a:pt x="16985" y="7437"/>
                  </a:lnTo>
                  <a:cubicBezTo>
                    <a:pt x="16985" y="7419"/>
                    <a:pt x="16985" y="7404"/>
                    <a:pt x="16982" y="7389"/>
                  </a:cubicBezTo>
                  <a:lnTo>
                    <a:pt x="16982" y="7371"/>
                  </a:lnTo>
                  <a:cubicBezTo>
                    <a:pt x="16982" y="7362"/>
                    <a:pt x="16979" y="7350"/>
                    <a:pt x="16976" y="7337"/>
                  </a:cubicBezTo>
                  <a:cubicBezTo>
                    <a:pt x="16973" y="7328"/>
                    <a:pt x="16973" y="7325"/>
                    <a:pt x="16973" y="7319"/>
                  </a:cubicBezTo>
                  <a:cubicBezTo>
                    <a:pt x="16973" y="7316"/>
                    <a:pt x="16967" y="7298"/>
                    <a:pt x="16964" y="7286"/>
                  </a:cubicBezTo>
                  <a:cubicBezTo>
                    <a:pt x="16964" y="7283"/>
                    <a:pt x="16964" y="7277"/>
                    <a:pt x="16961" y="7271"/>
                  </a:cubicBezTo>
                  <a:cubicBezTo>
                    <a:pt x="16958" y="7256"/>
                    <a:pt x="16952" y="7244"/>
                    <a:pt x="16946" y="7229"/>
                  </a:cubicBezTo>
                  <a:cubicBezTo>
                    <a:pt x="16943" y="7223"/>
                    <a:pt x="16940" y="7217"/>
                    <a:pt x="16940" y="7211"/>
                  </a:cubicBezTo>
                  <a:cubicBezTo>
                    <a:pt x="16937" y="7205"/>
                    <a:pt x="16931" y="7193"/>
                    <a:pt x="16925" y="7183"/>
                  </a:cubicBezTo>
                  <a:cubicBezTo>
                    <a:pt x="16922" y="7174"/>
                    <a:pt x="16919" y="7171"/>
                    <a:pt x="16916" y="7165"/>
                  </a:cubicBezTo>
                  <a:cubicBezTo>
                    <a:pt x="16913" y="7159"/>
                    <a:pt x="16904" y="7144"/>
                    <a:pt x="16898" y="7135"/>
                  </a:cubicBezTo>
                  <a:lnTo>
                    <a:pt x="16892" y="7123"/>
                  </a:lnTo>
                  <a:cubicBezTo>
                    <a:pt x="16882" y="7108"/>
                    <a:pt x="16873" y="7096"/>
                    <a:pt x="16861" y="7084"/>
                  </a:cubicBezTo>
                  <a:lnTo>
                    <a:pt x="16852" y="7075"/>
                  </a:lnTo>
                  <a:cubicBezTo>
                    <a:pt x="16843" y="7063"/>
                    <a:pt x="16834" y="7054"/>
                    <a:pt x="16825" y="7045"/>
                  </a:cubicBezTo>
                  <a:lnTo>
                    <a:pt x="16819" y="7039"/>
                  </a:lnTo>
                  <a:lnTo>
                    <a:pt x="14721" y="4937"/>
                  </a:lnTo>
                  <a:lnTo>
                    <a:pt x="14721" y="568"/>
                  </a:lnTo>
                  <a:cubicBezTo>
                    <a:pt x="14721" y="254"/>
                    <a:pt x="14467" y="0"/>
                    <a:pt x="14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" name="Google Shape;12534;p201">
              <a:extLst>
                <a:ext uri="{FF2B5EF4-FFF2-40B4-BE49-F238E27FC236}">
                  <a16:creationId xmlns:a16="http://schemas.microsoft.com/office/drawing/2014/main" id="{C2C6EB50-64E9-3C0A-374D-B659293EBF4F}"/>
                </a:ext>
              </a:extLst>
            </p:cNvPr>
            <p:cNvSpPr/>
            <p:nvPr/>
          </p:nvSpPr>
          <p:spPr>
            <a:xfrm>
              <a:off x="6384200" y="889150"/>
              <a:ext cx="199300" cy="198200"/>
            </a:xfrm>
            <a:custGeom>
              <a:avLst/>
              <a:gdLst/>
              <a:ahLst/>
              <a:cxnLst/>
              <a:rect l="l" t="t" r="r" b="b"/>
              <a:pathLst>
                <a:path w="7972" h="7928" extrusionOk="0">
                  <a:moveTo>
                    <a:pt x="4005" y="3398"/>
                  </a:moveTo>
                  <a:cubicBezTo>
                    <a:pt x="4274" y="3398"/>
                    <a:pt x="4534" y="3588"/>
                    <a:pt x="4569" y="3900"/>
                  </a:cubicBezTo>
                  <a:cubicBezTo>
                    <a:pt x="4560" y="3951"/>
                    <a:pt x="4560" y="4003"/>
                    <a:pt x="4566" y="4057"/>
                  </a:cubicBezTo>
                  <a:cubicBezTo>
                    <a:pt x="4521" y="4329"/>
                    <a:pt x="4285" y="4531"/>
                    <a:pt x="4007" y="4531"/>
                  </a:cubicBezTo>
                  <a:cubicBezTo>
                    <a:pt x="3518" y="4531"/>
                    <a:pt x="3259" y="3954"/>
                    <a:pt x="3585" y="3589"/>
                  </a:cubicBezTo>
                  <a:cubicBezTo>
                    <a:pt x="3702" y="3458"/>
                    <a:pt x="3855" y="3398"/>
                    <a:pt x="4005" y="3398"/>
                  </a:cubicBezTo>
                  <a:close/>
                  <a:moveTo>
                    <a:pt x="4005" y="1"/>
                  </a:moveTo>
                  <a:cubicBezTo>
                    <a:pt x="3351" y="1"/>
                    <a:pt x="2696" y="163"/>
                    <a:pt x="2102" y="488"/>
                  </a:cubicBezTo>
                  <a:cubicBezTo>
                    <a:pt x="876" y="1161"/>
                    <a:pt x="94" y="2432"/>
                    <a:pt x="46" y="3830"/>
                  </a:cubicBezTo>
                  <a:cubicBezTo>
                    <a:pt x="1" y="5231"/>
                    <a:pt x="695" y="6551"/>
                    <a:pt x="1876" y="7303"/>
                  </a:cubicBezTo>
                  <a:cubicBezTo>
                    <a:pt x="2510" y="7713"/>
                    <a:pt x="3247" y="7928"/>
                    <a:pt x="4001" y="7928"/>
                  </a:cubicBezTo>
                  <a:cubicBezTo>
                    <a:pt x="4629" y="7925"/>
                    <a:pt x="5248" y="7783"/>
                    <a:pt x="5816" y="7517"/>
                  </a:cubicBezTo>
                  <a:cubicBezTo>
                    <a:pt x="6106" y="7390"/>
                    <a:pt x="6233" y="7049"/>
                    <a:pt x="6100" y="6762"/>
                  </a:cubicBezTo>
                  <a:cubicBezTo>
                    <a:pt x="6006" y="6555"/>
                    <a:pt x="5802" y="6435"/>
                    <a:pt x="5589" y="6435"/>
                  </a:cubicBezTo>
                  <a:cubicBezTo>
                    <a:pt x="5506" y="6435"/>
                    <a:pt x="5422" y="6453"/>
                    <a:pt x="5342" y="6491"/>
                  </a:cubicBezTo>
                  <a:cubicBezTo>
                    <a:pt x="4902" y="6692"/>
                    <a:pt x="4449" y="6792"/>
                    <a:pt x="4007" y="6792"/>
                  </a:cubicBezTo>
                  <a:cubicBezTo>
                    <a:pt x="3468" y="6792"/>
                    <a:pt x="2947" y="6644"/>
                    <a:pt x="2486" y="6349"/>
                  </a:cubicBezTo>
                  <a:cubicBezTo>
                    <a:pt x="1643" y="5811"/>
                    <a:pt x="1145" y="4869"/>
                    <a:pt x="1178" y="3870"/>
                  </a:cubicBezTo>
                  <a:cubicBezTo>
                    <a:pt x="1211" y="2870"/>
                    <a:pt x="1770" y="1961"/>
                    <a:pt x="2649" y="1481"/>
                  </a:cubicBezTo>
                  <a:cubicBezTo>
                    <a:pt x="3073" y="1247"/>
                    <a:pt x="3541" y="1131"/>
                    <a:pt x="4009" y="1131"/>
                  </a:cubicBezTo>
                  <a:cubicBezTo>
                    <a:pt x="4508" y="1131"/>
                    <a:pt x="5007" y="1263"/>
                    <a:pt x="5451" y="1527"/>
                  </a:cubicBezTo>
                  <a:cubicBezTo>
                    <a:pt x="6311" y="2037"/>
                    <a:pt x="6840" y="2964"/>
                    <a:pt x="6840" y="3966"/>
                  </a:cubicBezTo>
                  <a:cubicBezTo>
                    <a:pt x="6846" y="4277"/>
                    <a:pt x="6598" y="4537"/>
                    <a:pt x="6284" y="4543"/>
                  </a:cubicBezTo>
                  <a:cubicBezTo>
                    <a:pt x="6280" y="4543"/>
                    <a:pt x="6277" y="4543"/>
                    <a:pt x="6273" y="4543"/>
                  </a:cubicBezTo>
                  <a:cubicBezTo>
                    <a:pt x="5967" y="4543"/>
                    <a:pt x="5713" y="4298"/>
                    <a:pt x="5707" y="3990"/>
                  </a:cubicBezTo>
                  <a:lnTo>
                    <a:pt x="5707" y="3972"/>
                  </a:lnTo>
                  <a:lnTo>
                    <a:pt x="5707" y="3966"/>
                  </a:lnTo>
                  <a:cubicBezTo>
                    <a:pt x="5707" y="3163"/>
                    <a:pt x="5146" y="2469"/>
                    <a:pt x="4361" y="2300"/>
                  </a:cubicBezTo>
                  <a:cubicBezTo>
                    <a:pt x="4241" y="2274"/>
                    <a:pt x="4121" y="2261"/>
                    <a:pt x="4003" y="2261"/>
                  </a:cubicBezTo>
                  <a:cubicBezTo>
                    <a:pt x="3345" y="2261"/>
                    <a:pt x="2731" y="2647"/>
                    <a:pt x="2452" y="3269"/>
                  </a:cubicBezTo>
                  <a:cubicBezTo>
                    <a:pt x="2126" y="4000"/>
                    <a:pt x="2353" y="4863"/>
                    <a:pt x="3002" y="5337"/>
                  </a:cubicBezTo>
                  <a:cubicBezTo>
                    <a:pt x="3302" y="5555"/>
                    <a:pt x="3654" y="5663"/>
                    <a:pt x="4005" y="5663"/>
                  </a:cubicBezTo>
                  <a:cubicBezTo>
                    <a:pt x="4413" y="5663"/>
                    <a:pt x="4818" y="5517"/>
                    <a:pt x="5140" y="5228"/>
                  </a:cubicBezTo>
                  <a:cubicBezTo>
                    <a:pt x="5457" y="5513"/>
                    <a:pt x="5863" y="5662"/>
                    <a:pt x="6274" y="5662"/>
                  </a:cubicBezTo>
                  <a:cubicBezTo>
                    <a:pt x="6507" y="5662"/>
                    <a:pt x="6742" y="5614"/>
                    <a:pt x="6963" y="5515"/>
                  </a:cubicBezTo>
                  <a:cubicBezTo>
                    <a:pt x="7576" y="5241"/>
                    <a:pt x="7969" y="4634"/>
                    <a:pt x="7972" y="3966"/>
                  </a:cubicBezTo>
                  <a:cubicBezTo>
                    <a:pt x="7972" y="2565"/>
                    <a:pt x="7232" y="1267"/>
                    <a:pt x="6027" y="554"/>
                  </a:cubicBezTo>
                  <a:cubicBezTo>
                    <a:pt x="5405" y="186"/>
                    <a:pt x="4705" y="1"/>
                    <a:pt x="40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2862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65824-F431-2690-A53F-D9ADEE94C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0CF4-9962-5D7E-00F5-15CB35CAA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05" y="381000"/>
            <a:ext cx="8908990" cy="97710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6. </a:t>
            </a:r>
            <a:r>
              <a:rPr lang="en-GB" b="1" dirty="0" err="1"/>
              <a:t>Comunicación</a:t>
            </a:r>
            <a:r>
              <a:rPr lang="en-GB" b="1" dirty="0"/>
              <a:t> </a:t>
            </a:r>
            <a:r>
              <a:rPr lang="en-GB" b="1" dirty="0" err="1"/>
              <a:t>por</a:t>
            </a:r>
            <a:r>
              <a:rPr lang="en-GB" b="1" dirty="0"/>
              <a:t> </a:t>
            </a:r>
            <a:r>
              <a:rPr lang="en-GB" b="1" dirty="0" err="1"/>
              <a:t>correo</a:t>
            </a:r>
            <a:r>
              <a:rPr lang="en-GB" b="1" dirty="0"/>
              <a:t> </a:t>
            </a:r>
            <a:r>
              <a:rPr lang="en-GB" b="1" dirty="0" err="1"/>
              <a:t>electrónico</a:t>
            </a:r>
            <a:r>
              <a:rPr lang="en-GB" b="1" dirty="0"/>
              <a:t> (</a:t>
            </a:r>
            <a:r>
              <a:rPr lang="en-GB" b="1" dirty="0" err="1"/>
              <a:t>ejemplo</a:t>
            </a:r>
            <a:r>
              <a:rPr lang="en-GB" b="1" dirty="0"/>
              <a:t>)</a:t>
            </a:r>
            <a:endParaRPr lang="en-GB" dirty="0"/>
          </a:p>
        </p:txBody>
      </p:sp>
      <p:pic>
        <p:nvPicPr>
          <p:cNvPr id="11" name="Imagen 10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99E434B8-7A2E-7D61-BEB5-A697F856E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93044"/>
            <a:ext cx="9448800" cy="5118894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0D57E4A-4697-F8E8-BE20-7A811A7C1EB0}"/>
              </a:ext>
            </a:extLst>
          </p:cNvPr>
          <p:cNvSpPr txBox="1"/>
          <p:nvPr/>
        </p:nvSpPr>
        <p:spPr>
          <a:xfrm>
            <a:off x="1676400" y="3726565"/>
            <a:ext cx="82296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000" dirty="0">
                <a:ea typeface="Calibri"/>
                <a:cs typeface="Calibri"/>
              </a:rPr>
              <a:t>Buenos días, Lucía:</a:t>
            </a:r>
          </a:p>
          <a:p>
            <a:pPr algn="l"/>
            <a:endParaRPr lang="es-ES" sz="2000" dirty="0">
              <a:ea typeface="Calibri"/>
              <a:cs typeface="Calibri"/>
            </a:endParaRPr>
          </a:p>
          <a:p>
            <a:pPr algn="l"/>
            <a:r>
              <a:rPr lang="es-ES" sz="2000" dirty="0">
                <a:ea typeface="Calibri"/>
                <a:cs typeface="Calibri"/>
              </a:rPr>
              <a:t>Soy Ana García Simarro, del grupo A de Trastornos de aprendizaje y desarrollo. Adjunto en el correo la Tarea 3. Si hubiera algún problema, por favor, hágamelo saber.</a:t>
            </a:r>
          </a:p>
          <a:p>
            <a:pPr algn="l"/>
            <a:endParaRPr lang="es-ES" sz="2000" dirty="0">
              <a:ea typeface="Calibri"/>
              <a:cs typeface="Calibri"/>
            </a:endParaRPr>
          </a:p>
          <a:p>
            <a:pPr algn="l"/>
            <a:r>
              <a:rPr lang="es-ES" sz="2000" dirty="0">
                <a:ea typeface="Calibri"/>
                <a:cs typeface="Calibri"/>
              </a:rPr>
              <a:t>Muchas gracias por todo,</a:t>
            </a:r>
          </a:p>
          <a:p>
            <a:pPr algn="l"/>
            <a:endParaRPr lang="es-ES" sz="2000" dirty="0">
              <a:ea typeface="Calibri"/>
              <a:cs typeface="Calibri"/>
            </a:endParaRPr>
          </a:p>
          <a:p>
            <a:pPr algn="l"/>
            <a:r>
              <a:rPr lang="es-ES" sz="2000" dirty="0">
                <a:ea typeface="Calibri"/>
                <a:cs typeface="Calibri"/>
              </a:rPr>
              <a:t>Ana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E32A50-06F0-30E7-8C37-4F3282CBDE3A}"/>
              </a:ext>
            </a:extLst>
          </p:cNvPr>
          <p:cNvSpPr txBox="1"/>
          <p:nvPr/>
        </p:nvSpPr>
        <p:spPr>
          <a:xfrm>
            <a:off x="2590800" y="1690220"/>
            <a:ext cx="5719948" cy="4651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>
                <a:ea typeface="Calibri"/>
                <a:cs typeface="Calibri"/>
              </a:rPr>
              <a:t>Lucía.Bermúdez@uclm.es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876745C-BF4E-3CE7-2A18-B1BEEADA9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806" y="5783147"/>
            <a:ext cx="3505689" cy="82879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4130035-3CC6-5C15-37EA-3C5C4A0A7DEF}"/>
              </a:ext>
            </a:extLst>
          </p:cNvPr>
          <p:cNvSpPr txBox="1"/>
          <p:nvPr/>
        </p:nvSpPr>
        <p:spPr>
          <a:xfrm>
            <a:off x="1600200" y="3116965"/>
            <a:ext cx="8991600" cy="46166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dirty="0">
                <a:ea typeface="Calibri"/>
                <a:cs typeface="Calibri"/>
              </a:rPr>
              <a:t>Trastornos de aprendizaje y desarrollo. Tarea 3</a:t>
            </a:r>
            <a:endParaRPr lang="es-ES" dirty="0"/>
          </a:p>
        </p:txBody>
      </p:sp>
      <p:grpSp>
        <p:nvGrpSpPr>
          <p:cNvPr id="13" name="Google Shape;12532;p201">
            <a:extLst>
              <a:ext uri="{FF2B5EF4-FFF2-40B4-BE49-F238E27FC236}">
                <a16:creationId xmlns:a16="http://schemas.microsoft.com/office/drawing/2014/main" id="{15EE9105-44C5-1624-3A18-17FCDFB286A6}"/>
              </a:ext>
            </a:extLst>
          </p:cNvPr>
          <p:cNvGrpSpPr/>
          <p:nvPr/>
        </p:nvGrpSpPr>
        <p:grpSpPr>
          <a:xfrm>
            <a:off x="884787" y="381000"/>
            <a:ext cx="772084" cy="878401"/>
            <a:chOff x="6272100" y="832575"/>
            <a:chExt cx="424650" cy="483125"/>
          </a:xfrm>
          <a:solidFill>
            <a:srgbClr val="006BC1"/>
          </a:solidFill>
        </p:grpSpPr>
        <p:sp>
          <p:nvSpPr>
            <p:cNvPr id="16" name="Google Shape;12533;p201">
              <a:extLst>
                <a:ext uri="{FF2B5EF4-FFF2-40B4-BE49-F238E27FC236}">
                  <a16:creationId xmlns:a16="http://schemas.microsoft.com/office/drawing/2014/main" id="{4FED04AB-138C-21FF-9699-0BE8B13BAA43}"/>
                </a:ext>
              </a:extLst>
            </p:cNvPr>
            <p:cNvSpPr/>
            <p:nvPr/>
          </p:nvSpPr>
          <p:spPr>
            <a:xfrm>
              <a:off x="6272100" y="83257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2265" y="6537"/>
                  </a:moveTo>
                  <a:lnTo>
                    <a:pt x="2265" y="8334"/>
                  </a:lnTo>
                  <a:lnTo>
                    <a:pt x="1366" y="7437"/>
                  </a:lnTo>
                  <a:lnTo>
                    <a:pt x="2265" y="6537"/>
                  </a:lnTo>
                  <a:close/>
                  <a:moveTo>
                    <a:pt x="14721" y="6537"/>
                  </a:moveTo>
                  <a:lnTo>
                    <a:pt x="15617" y="7437"/>
                  </a:lnTo>
                  <a:lnTo>
                    <a:pt x="14721" y="8334"/>
                  </a:lnTo>
                  <a:lnTo>
                    <a:pt x="14721" y="6537"/>
                  </a:lnTo>
                  <a:close/>
                  <a:moveTo>
                    <a:pt x="13588" y="1132"/>
                  </a:moveTo>
                  <a:lnTo>
                    <a:pt x="13588" y="9466"/>
                  </a:lnTo>
                  <a:lnTo>
                    <a:pt x="10521" y="12531"/>
                  </a:lnTo>
                  <a:lnTo>
                    <a:pt x="6462" y="12531"/>
                  </a:lnTo>
                  <a:lnTo>
                    <a:pt x="3398" y="9466"/>
                  </a:lnTo>
                  <a:lnTo>
                    <a:pt x="3398" y="1132"/>
                  </a:lnTo>
                  <a:close/>
                  <a:moveTo>
                    <a:pt x="1133" y="8802"/>
                  </a:moveTo>
                  <a:lnTo>
                    <a:pt x="5427" y="13099"/>
                  </a:lnTo>
                  <a:lnTo>
                    <a:pt x="1133" y="17392"/>
                  </a:lnTo>
                  <a:lnTo>
                    <a:pt x="1133" y="8802"/>
                  </a:lnTo>
                  <a:close/>
                  <a:moveTo>
                    <a:pt x="15853" y="8802"/>
                  </a:moveTo>
                  <a:lnTo>
                    <a:pt x="15853" y="17392"/>
                  </a:lnTo>
                  <a:lnTo>
                    <a:pt x="11556" y="13099"/>
                  </a:lnTo>
                  <a:lnTo>
                    <a:pt x="15853" y="8802"/>
                  </a:lnTo>
                  <a:close/>
                  <a:moveTo>
                    <a:pt x="10521" y="13663"/>
                  </a:moveTo>
                  <a:lnTo>
                    <a:pt x="15050" y="18192"/>
                  </a:lnTo>
                  <a:lnTo>
                    <a:pt x="1933" y="18192"/>
                  </a:lnTo>
                  <a:lnTo>
                    <a:pt x="6462" y="13663"/>
                  </a:lnTo>
                  <a:close/>
                  <a:moveTo>
                    <a:pt x="2830" y="0"/>
                  </a:moveTo>
                  <a:cubicBezTo>
                    <a:pt x="2516" y="0"/>
                    <a:pt x="2265" y="254"/>
                    <a:pt x="2265" y="568"/>
                  </a:cubicBezTo>
                  <a:lnTo>
                    <a:pt x="2265" y="4937"/>
                  </a:lnTo>
                  <a:lnTo>
                    <a:pt x="164" y="7036"/>
                  </a:lnTo>
                  <a:lnTo>
                    <a:pt x="161" y="7042"/>
                  </a:lnTo>
                  <a:cubicBezTo>
                    <a:pt x="152" y="7051"/>
                    <a:pt x="143" y="7063"/>
                    <a:pt x="134" y="7072"/>
                  </a:cubicBezTo>
                  <a:lnTo>
                    <a:pt x="125" y="7084"/>
                  </a:lnTo>
                  <a:cubicBezTo>
                    <a:pt x="112" y="7096"/>
                    <a:pt x="103" y="7108"/>
                    <a:pt x="94" y="7120"/>
                  </a:cubicBezTo>
                  <a:cubicBezTo>
                    <a:pt x="91" y="7126"/>
                    <a:pt x="88" y="7129"/>
                    <a:pt x="85" y="7132"/>
                  </a:cubicBezTo>
                  <a:cubicBezTo>
                    <a:pt x="85" y="7138"/>
                    <a:pt x="73" y="7153"/>
                    <a:pt x="70" y="7162"/>
                  </a:cubicBezTo>
                  <a:cubicBezTo>
                    <a:pt x="64" y="7171"/>
                    <a:pt x="61" y="7174"/>
                    <a:pt x="58" y="7180"/>
                  </a:cubicBezTo>
                  <a:cubicBezTo>
                    <a:pt x="55" y="7186"/>
                    <a:pt x="52" y="7199"/>
                    <a:pt x="46" y="7208"/>
                  </a:cubicBezTo>
                  <a:cubicBezTo>
                    <a:pt x="43" y="7217"/>
                    <a:pt x="40" y="7220"/>
                    <a:pt x="40" y="7226"/>
                  </a:cubicBezTo>
                  <a:cubicBezTo>
                    <a:pt x="34" y="7241"/>
                    <a:pt x="28" y="7256"/>
                    <a:pt x="25" y="7271"/>
                  </a:cubicBezTo>
                  <a:cubicBezTo>
                    <a:pt x="25" y="7274"/>
                    <a:pt x="22" y="7280"/>
                    <a:pt x="19" y="7283"/>
                  </a:cubicBezTo>
                  <a:cubicBezTo>
                    <a:pt x="16" y="7295"/>
                    <a:pt x="13" y="7307"/>
                    <a:pt x="13" y="7319"/>
                  </a:cubicBezTo>
                  <a:cubicBezTo>
                    <a:pt x="13" y="7325"/>
                    <a:pt x="10" y="7331"/>
                    <a:pt x="10" y="7334"/>
                  </a:cubicBezTo>
                  <a:cubicBezTo>
                    <a:pt x="7" y="7340"/>
                    <a:pt x="4" y="7359"/>
                    <a:pt x="4" y="7371"/>
                  </a:cubicBezTo>
                  <a:lnTo>
                    <a:pt x="4" y="7386"/>
                  </a:lnTo>
                  <a:cubicBezTo>
                    <a:pt x="4" y="7401"/>
                    <a:pt x="1" y="7416"/>
                    <a:pt x="1" y="7434"/>
                  </a:cubicBezTo>
                  <a:lnTo>
                    <a:pt x="1" y="17625"/>
                  </a:lnTo>
                  <a:cubicBezTo>
                    <a:pt x="1" y="18063"/>
                    <a:pt x="170" y="18482"/>
                    <a:pt x="475" y="18799"/>
                  </a:cubicBezTo>
                  <a:cubicBezTo>
                    <a:pt x="481" y="18808"/>
                    <a:pt x="490" y="18817"/>
                    <a:pt x="499" y="18826"/>
                  </a:cubicBezTo>
                  <a:cubicBezTo>
                    <a:pt x="508" y="18833"/>
                    <a:pt x="517" y="18842"/>
                    <a:pt x="526" y="18851"/>
                  </a:cubicBezTo>
                  <a:cubicBezTo>
                    <a:pt x="840" y="19156"/>
                    <a:pt x="1260" y="19325"/>
                    <a:pt x="1698" y="19325"/>
                  </a:cubicBezTo>
                  <a:lnTo>
                    <a:pt x="15285" y="19325"/>
                  </a:lnTo>
                  <a:cubicBezTo>
                    <a:pt x="15723" y="19325"/>
                    <a:pt x="16143" y="19156"/>
                    <a:pt x="16460" y="18854"/>
                  </a:cubicBezTo>
                  <a:cubicBezTo>
                    <a:pt x="16469" y="18845"/>
                    <a:pt x="16478" y="18836"/>
                    <a:pt x="16487" y="18826"/>
                  </a:cubicBezTo>
                  <a:cubicBezTo>
                    <a:pt x="16496" y="18817"/>
                    <a:pt x="16502" y="18808"/>
                    <a:pt x="16511" y="18799"/>
                  </a:cubicBezTo>
                  <a:cubicBezTo>
                    <a:pt x="16816" y="18485"/>
                    <a:pt x="16985" y="18063"/>
                    <a:pt x="16985" y="17628"/>
                  </a:cubicBezTo>
                  <a:lnTo>
                    <a:pt x="16985" y="7437"/>
                  </a:lnTo>
                  <a:cubicBezTo>
                    <a:pt x="16985" y="7419"/>
                    <a:pt x="16985" y="7404"/>
                    <a:pt x="16982" y="7389"/>
                  </a:cubicBezTo>
                  <a:lnTo>
                    <a:pt x="16982" y="7371"/>
                  </a:lnTo>
                  <a:cubicBezTo>
                    <a:pt x="16982" y="7362"/>
                    <a:pt x="16979" y="7350"/>
                    <a:pt x="16976" y="7337"/>
                  </a:cubicBezTo>
                  <a:cubicBezTo>
                    <a:pt x="16973" y="7328"/>
                    <a:pt x="16973" y="7325"/>
                    <a:pt x="16973" y="7319"/>
                  </a:cubicBezTo>
                  <a:cubicBezTo>
                    <a:pt x="16973" y="7316"/>
                    <a:pt x="16967" y="7298"/>
                    <a:pt x="16964" y="7286"/>
                  </a:cubicBezTo>
                  <a:cubicBezTo>
                    <a:pt x="16964" y="7283"/>
                    <a:pt x="16964" y="7277"/>
                    <a:pt x="16961" y="7271"/>
                  </a:cubicBezTo>
                  <a:cubicBezTo>
                    <a:pt x="16958" y="7256"/>
                    <a:pt x="16952" y="7244"/>
                    <a:pt x="16946" y="7229"/>
                  </a:cubicBezTo>
                  <a:cubicBezTo>
                    <a:pt x="16943" y="7223"/>
                    <a:pt x="16940" y="7217"/>
                    <a:pt x="16940" y="7211"/>
                  </a:cubicBezTo>
                  <a:cubicBezTo>
                    <a:pt x="16937" y="7205"/>
                    <a:pt x="16931" y="7193"/>
                    <a:pt x="16925" y="7183"/>
                  </a:cubicBezTo>
                  <a:cubicBezTo>
                    <a:pt x="16922" y="7174"/>
                    <a:pt x="16919" y="7171"/>
                    <a:pt x="16916" y="7165"/>
                  </a:cubicBezTo>
                  <a:cubicBezTo>
                    <a:pt x="16913" y="7159"/>
                    <a:pt x="16904" y="7144"/>
                    <a:pt x="16898" y="7135"/>
                  </a:cubicBezTo>
                  <a:lnTo>
                    <a:pt x="16892" y="7123"/>
                  </a:lnTo>
                  <a:cubicBezTo>
                    <a:pt x="16882" y="7108"/>
                    <a:pt x="16873" y="7096"/>
                    <a:pt x="16861" y="7084"/>
                  </a:cubicBezTo>
                  <a:lnTo>
                    <a:pt x="16852" y="7075"/>
                  </a:lnTo>
                  <a:cubicBezTo>
                    <a:pt x="16843" y="7063"/>
                    <a:pt x="16834" y="7054"/>
                    <a:pt x="16825" y="7045"/>
                  </a:cubicBezTo>
                  <a:lnTo>
                    <a:pt x="16819" y="7039"/>
                  </a:lnTo>
                  <a:lnTo>
                    <a:pt x="14721" y="4937"/>
                  </a:lnTo>
                  <a:lnTo>
                    <a:pt x="14721" y="568"/>
                  </a:lnTo>
                  <a:cubicBezTo>
                    <a:pt x="14721" y="254"/>
                    <a:pt x="14467" y="0"/>
                    <a:pt x="141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" name="Google Shape;12534;p201">
              <a:extLst>
                <a:ext uri="{FF2B5EF4-FFF2-40B4-BE49-F238E27FC236}">
                  <a16:creationId xmlns:a16="http://schemas.microsoft.com/office/drawing/2014/main" id="{B61DDDAA-6DAB-2FBF-3CF1-06B66678A01F}"/>
                </a:ext>
              </a:extLst>
            </p:cNvPr>
            <p:cNvSpPr/>
            <p:nvPr/>
          </p:nvSpPr>
          <p:spPr>
            <a:xfrm>
              <a:off x="6384200" y="889150"/>
              <a:ext cx="199300" cy="198200"/>
            </a:xfrm>
            <a:custGeom>
              <a:avLst/>
              <a:gdLst/>
              <a:ahLst/>
              <a:cxnLst/>
              <a:rect l="l" t="t" r="r" b="b"/>
              <a:pathLst>
                <a:path w="7972" h="7928" extrusionOk="0">
                  <a:moveTo>
                    <a:pt x="4005" y="3398"/>
                  </a:moveTo>
                  <a:cubicBezTo>
                    <a:pt x="4274" y="3398"/>
                    <a:pt x="4534" y="3588"/>
                    <a:pt x="4569" y="3900"/>
                  </a:cubicBezTo>
                  <a:cubicBezTo>
                    <a:pt x="4560" y="3951"/>
                    <a:pt x="4560" y="4003"/>
                    <a:pt x="4566" y="4057"/>
                  </a:cubicBezTo>
                  <a:cubicBezTo>
                    <a:pt x="4521" y="4329"/>
                    <a:pt x="4285" y="4531"/>
                    <a:pt x="4007" y="4531"/>
                  </a:cubicBezTo>
                  <a:cubicBezTo>
                    <a:pt x="3518" y="4531"/>
                    <a:pt x="3259" y="3954"/>
                    <a:pt x="3585" y="3589"/>
                  </a:cubicBezTo>
                  <a:cubicBezTo>
                    <a:pt x="3702" y="3458"/>
                    <a:pt x="3855" y="3398"/>
                    <a:pt x="4005" y="3398"/>
                  </a:cubicBezTo>
                  <a:close/>
                  <a:moveTo>
                    <a:pt x="4005" y="1"/>
                  </a:moveTo>
                  <a:cubicBezTo>
                    <a:pt x="3351" y="1"/>
                    <a:pt x="2696" y="163"/>
                    <a:pt x="2102" y="488"/>
                  </a:cubicBezTo>
                  <a:cubicBezTo>
                    <a:pt x="876" y="1161"/>
                    <a:pt x="94" y="2432"/>
                    <a:pt x="46" y="3830"/>
                  </a:cubicBezTo>
                  <a:cubicBezTo>
                    <a:pt x="1" y="5231"/>
                    <a:pt x="695" y="6551"/>
                    <a:pt x="1876" y="7303"/>
                  </a:cubicBezTo>
                  <a:cubicBezTo>
                    <a:pt x="2510" y="7713"/>
                    <a:pt x="3247" y="7928"/>
                    <a:pt x="4001" y="7928"/>
                  </a:cubicBezTo>
                  <a:cubicBezTo>
                    <a:pt x="4629" y="7925"/>
                    <a:pt x="5248" y="7783"/>
                    <a:pt x="5816" y="7517"/>
                  </a:cubicBezTo>
                  <a:cubicBezTo>
                    <a:pt x="6106" y="7390"/>
                    <a:pt x="6233" y="7049"/>
                    <a:pt x="6100" y="6762"/>
                  </a:cubicBezTo>
                  <a:cubicBezTo>
                    <a:pt x="6006" y="6555"/>
                    <a:pt x="5802" y="6435"/>
                    <a:pt x="5589" y="6435"/>
                  </a:cubicBezTo>
                  <a:cubicBezTo>
                    <a:pt x="5506" y="6435"/>
                    <a:pt x="5422" y="6453"/>
                    <a:pt x="5342" y="6491"/>
                  </a:cubicBezTo>
                  <a:cubicBezTo>
                    <a:pt x="4902" y="6692"/>
                    <a:pt x="4449" y="6792"/>
                    <a:pt x="4007" y="6792"/>
                  </a:cubicBezTo>
                  <a:cubicBezTo>
                    <a:pt x="3468" y="6792"/>
                    <a:pt x="2947" y="6644"/>
                    <a:pt x="2486" y="6349"/>
                  </a:cubicBezTo>
                  <a:cubicBezTo>
                    <a:pt x="1643" y="5811"/>
                    <a:pt x="1145" y="4869"/>
                    <a:pt x="1178" y="3870"/>
                  </a:cubicBezTo>
                  <a:cubicBezTo>
                    <a:pt x="1211" y="2870"/>
                    <a:pt x="1770" y="1961"/>
                    <a:pt x="2649" y="1481"/>
                  </a:cubicBezTo>
                  <a:cubicBezTo>
                    <a:pt x="3073" y="1247"/>
                    <a:pt x="3541" y="1131"/>
                    <a:pt x="4009" y="1131"/>
                  </a:cubicBezTo>
                  <a:cubicBezTo>
                    <a:pt x="4508" y="1131"/>
                    <a:pt x="5007" y="1263"/>
                    <a:pt x="5451" y="1527"/>
                  </a:cubicBezTo>
                  <a:cubicBezTo>
                    <a:pt x="6311" y="2037"/>
                    <a:pt x="6840" y="2964"/>
                    <a:pt x="6840" y="3966"/>
                  </a:cubicBezTo>
                  <a:cubicBezTo>
                    <a:pt x="6846" y="4277"/>
                    <a:pt x="6598" y="4537"/>
                    <a:pt x="6284" y="4543"/>
                  </a:cubicBezTo>
                  <a:cubicBezTo>
                    <a:pt x="6280" y="4543"/>
                    <a:pt x="6277" y="4543"/>
                    <a:pt x="6273" y="4543"/>
                  </a:cubicBezTo>
                  <a:cubicBezTo>
                    <a:pt x="5967" y="4543"/>
                    <a:pt x="5713" y="4298"/>
                    <a:pt x="5707" y="3990"/>
                  </a:cubicBezTo>
                  <a:lnTo>
                    <a:pt x="5707" y="3972"/>
                  </a:lnTo>
                  <a:lnTo>
                    <a:pt x="5707" y="3966"/>
                  </a:lnTo>
                  <a:cubicBezTo>
                    <a:pt x="5707" y="3163"/>
                    <a:pt x="5146" y="2469"/>
                    <a:pt x="4361" y="2300"/>
                  </a:cubicBezTo>
                  <a:cubicBezTo>
                    <a:pt x="4241" y="2274"/>
                    <a:pt x="4121" y="2261"/>
                    <a:pt x="4003" y="2261"/>
                  </a:cubicBezTo>
                  <a:cubicBezTo>
                    <a:pt x="3345" y="2261"/>
                    <a:pt x="2731" y="2647"/>
                    <a:pt x="2452" y="3269"/>
                  </a:cubicBezTo>
                  <a:cubicBezTo>
                    <a:pt x="2126" y="4000"/>
                    <a:pt x="2353" y="4863"/>
                    <a:pt x="3002" y="5337"/>
                  </a:cubicBezTo>
                  <a:cubicBezTo>
                    <a:pt x="3302" y="5555"/>
                    <a:pt x="3654" y="5663"/>
                    <a:pt x="4005" y="5663"/>
                  </a:cubicBezTo>
                  <a:cubicBezTo>
                    <a:pt x="4413" y="5663"/>
                    <a:pt x="4818" y="5517"/>
                    <a:pt x="5140" y="5228"/>
                  </a:cubicBezTo>
                  <a:cubicBezTo>
                    <a:pt x="5457" y="5513"/>
                    <a:pt x="5863" y="5662"/>
                    <a:pt x="6274" y="5662"/>
                  </a:cubicBezTo>
                  <a:cubicBezTo>
                    <a:pt x="6507" y="5662"/>
                    <a:pt x="6742" y="5614"/>
                    <a:pt x="6963" y="5515"/>
                  </a:cubicBezTo>
                  <a:cubicBezTo>
                    <a:pt x="7576" y="5241"/>
                    <a:pt x="7969" y="4634"/>
                    <a:pt x="7972" y="3966"/>
                  </a:cubicBezTo>
                  <a:cubicBezTo>
                    <a:pt x="7972" y="2565"/>
                    <a:pt x="7232" y="1267"/>
                    <a:pt x="6027" y="554"/>
                  </a:cubicBezTo>
                  <a:cubicBezTo>
                    <a:pt x="5405" y="186"/>
                    <a:pt x="4705" y="1"/>
                    <a:pt x="40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458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3CDDC-4E99-658D-19E6-759B952B4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130" y="403776"/>
            <a:ext cx="4953000" cy="887413"/>
          </a:xfrm>
        </p:spPr>
        <p:txBody>
          <a:bodyPr>
            <a:normAutofit/>
          </a:bodyPr>
          <a:lstStyle/>
          <a:p>
            <a:pPr algn="ctr"/>
            <a:r>
              <a:rPr lang="es-ES" sz="4800" dirty="0"/>
              <a:t>Referencia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952ED7-9AE1-8F1B-46AB-EBD2F1476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7947" y="3754161"/>
            <a:ext cx="8534401" cy="2799039"/>
          </a:xfrm>
        </p:spPr>
        <p:txBody>
          <a:bodyPr>
            <a:normAutofit/>
          </a:bodyPr>
          <a:lstStyle/>
          <a:p>
            <a:pPr algn="l"/>
            <a:r>
              <a:rPr lang="es-ES" sz="2400" dirty="0">
                <a:hlinkClick r:id="rId2"/>
              </a:rPr>
              <a:t>https://apastyle.apa.org/</a:t>
            </a:r>
            <a:endParaRPr lang="es-ES" sz="2400" dirty="0"/>
          </a:p>
          <a:p>
            <a:pPr algn="l"/>
            <a:endParaRPr lang="es-ES" sz="2400" dirty="0"/>
          </a:p>
          <a:p>
            <a:pPr algn="l"/>
            <a:r>
              <a:rPr lang="es-ES" sz="2400" dirty="0">
                <a:hlinkClick r:id="rId3"/>
              </a:rPr>
              <a:t>Normas APA</a:t>
            </a:r>
            <a:r>
              <a:rPr lang="es-ES" sz="2400" dirty="0"/>
              <a:t> </a:t>
            </a:r>
            <a:r>
              <a:rPr lang="es-ES" sz="2400" dirty="0">
                <a:solidFill>
                  <a:schemeClr val="tx1"/>
                </a:solidFill>
              </a:rPr>
              <a:t>(material elaborado por la Biblioteca de la Universidad de Castilla-La Mancha)</a:t>
            </a:r>
          </a:p>
          <a:p>
            <a:pPr algn="l"/>
            <a:endParaRPr lang="es-ES" sz="2400" dirty="0"/>
          </a:p>
          <a:p>
            <a:pPr algn="l"/>
            <a:r>
              <a:rPr lang="es-ES" sz="2000" dirty="0">
                <a:solidFill>
                  <a:schemeClr val="tx1"/>
                </a:solidFill>
              </a:rPr>
              <a:t>Iconos diseñados por </a:t>
            </a:r>
            <a:r>
              <a:rPr lang="es-ES" sz="2000" dirty="0" err="1">
                <a:solidFill>
                  <a:schemeClr val="tx1"/>
                </a:solidFill>
              </a:rPr>
              <a:t>Slidesgo</a:t>
            </a:r>
            <a:r>
              <a:rPr lang="es-ES" sz="2000" dirty="0"/>
              <a:t> </a:t>
            </a:r>
            <a:r>
              <a:rPr lang="es-ES" sz="2000" dirty="0">
                <a:hlinkClick r:id="rId4"/>
              </a:rPr>
              <a:t>https://slidesgo.com/</a:t>
            </a:r>
            <a:endParaRPr lang="es-ES" sz="20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7EDE334-8793-D598-539B-EBA76A10CAC3}"/>
              </a:ext>
            </a:extLst>
          </p:cNvPr>
          <p:cNvSpPr txBox="1">
            <a:spLocks/>
          </p:cNvSpPr>
          <p:nvPr/>
        </p:nvSpPr>
        <p:spPr>
          <a:xfrm>
            <a:off x="381000" y="2866748"/>
            <a:ext cx="5208104" cy="887413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dirty="0"/>
              <a:t>Bibliografía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3FBA7F8F-E931-A0EE-5ECB-C5E1F87A3958}"/>
              </a:ext>
            </a:extLst>
          </p:cNvPr>
          <p:cNvSpPr txBox="1">
            <a:spLocks/>
          </p:cNvSpPr>
          <p:nvPr/>
        </p:nvSpPr>
        <p:spPr>
          <a:xfrm>
            <a:off x="1967946" y="1392306"/>
            <a:ext cx="8534401" cy="1219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 algn="l"/>
            <a:r>
              <a:rPr lang="en-US" sz="2400" dirty="0">
                <a:solidFill>
                  <a:schemeClr val="tx1"/>
                </a:solidFill>
              </a:rPr>
              <a:t>American Psychological Association. (2020). </a:t>
            </a:r>
            <a:r>
              <a:rPr lang="en-US" sz="2400" i="1" dirty="0">
                <a:solidFill>
                  <a:schemeClr val="tx1"/>
                </a:solidFill>
              </a:rPr>
              <a:t>Publication manual of the American Psychological Association </a:t>
            </a:r>
            <a:r>
              <a:rPr lang="en-US" sz="2400" dirty="0">
                <a:solidFill>
                  <a:schemeClr val="tx1"/>
                </a:solidFill>
              </a:rPr>
              <a:t>(7th ed.). </a:t>
            </a:r>
            <a:r>
              <a:rPr lang="es-ES" sz="2400" dirty="0">
                <a:solidFill>
                  <a:schemeClr val="tx1"/>
                </a:solidFill>
                <a:hlinkClick r:id="rId5"/>
              </a:rPr>
              <a:t>https://doi.org/10.1037/0000165-000</a:t>
            </a:r>
            <a:r>
              <a:rPr lang="es-ES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596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1519A-528A-B2BC-AEAA-41B2313D3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B266-DDD0-AA5D-20EA-4B82B3A7D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05" y="381000"/>
            <a:ext cx="5077839" cy="977106"/>
          </a:xfrm>
        </p:spPr>
        <p:txBody>
          <a:bodyPr>
            <a:normAutofit/>
          </a:bodyPr>
          <a:lstStyle/>
          <a:p>
            <a:r>
              <a:rPr lang="en-GB" b="1" dirty="0"/>
              <a:t>3. </a:t>
            </a:r>
            <a:r>
              <a:rPr lang="en-GB" b="1" dirty="0" err="1"/>
              <a:t>Trabajos</a:t>
            </a:r>
            <a:r>
              <a:rPr lang="en-GB" b="1" dirty="0"/>
              <a:t>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papel</a:t>
            </a:r>
            <a:r>
              <a:rPr lang="en-GB" b="1" dirty="0"/>
              <a:t> (1)</a:t>
            </a:r>
            <a:endParaRPr lang="en-GB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238F570-6488-1AC2-8E6F-348774720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493317"/>
              </p:ext>
            </p:extLst>
          </p:nvPr>
        </p:nvGraphicFramePr>
        <p:xfrm>
          <a:off x="884787" y="1748233"/>
          <a:ext cx="10392813" cy="45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9813">
                  <a:extLst>
                    <a:ext uri="{9D8B030D-6E8A-4147-A177-3AD203B41FA5}">
                      <a16:colId xmlns:a16="http://schemas.microsoft.com/office/drawing/2014/main" val="366065311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1104561713"/>
                    </a:ext>
                  </a:extLst>
                </a:gridCol>
              </a:tblGrid>
              <a:tr h="666502">
                <a:tc gridSpan="2"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CUIDAR LAS FORMAS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114100"/>
                  </a:ext>
                </a:extLst>
              </a:tr>
              <a:tr h="599261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PREFERIBLE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EVITABLE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983372"/>
                  </a:ext>
                </a:extLst>
              </a:tr>
              <a:tr h="939506">
                <a:tc>
                  <a:txBody>
                    <a:bodyPr/>
                    <a:lstStyle/>
                    <a:p>
                      <a:r>
                        <a:rPr lang="es-ES" sz="2400" dirty="0"/>
                        <a:t>Un folio completo</a:t>
                      </a:r>
                    </a:p>
                    <a:p>
                      <a:r>
                        <a:rPr lang="es-ES" sz="2400" dirty="0"/>
                        <a:t>Una hoja entera de libreta bien cortada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Trozos de folio o de hoja de libreta</a:t>
                      </a:r>
                    </a:p>
                    <a:p>
                      <a:r>
                        <a:rPr lang="es-ES" sz="2400" dirty="0"/>
                        <a:t>Hoja de libreta mal cortada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654908"/>
                  </a:ext>
                </a:extLst>
              </a:tr>
              <a:tr h="726318">
                <a:tc>
                  <a:txBody>
                    <a:bodyPr/>
                    <a:lstStyle/>
                    <a:p>
                      <a:r>
                        <a:rPr lang="es-ES" sz="2400" dirty="0"/>
                        <a:t>Un trabajo liso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Un trabajo doblado o arrugado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85839"/>
                  </a:ext>
                </a:extLst>
              </a:tr>
              <a:tr h="842095">
                <a:tc>
                  <a:txBody>
                    <a:bodyPr/>
                    <a:lstStyle/>
                    <a:p>
                      <a:r>
                        <a:rPr lang="es-ES" sz="2400" dirty="0"/>
                        <a:t>Claro, legible, limpio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Ilegible, sucio (mucho típex o tachones)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580075"/>
                  </a:ext>
                </a:extLst>
              </a:tr>
              <a:tr h="726318">
                <a:tc>
                  <a:txBody>
                    <a:bodyPr/>
                    <a:lstStyle/>
                    <a:p>
                      <a:r>
                        <a:rPr lang="es-ES" sz="2400" dirty="0"/>
                        <a:t>Con márgenes y recto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Sin márgenes y torcido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620962"/>
                  </a:ext>
                </a:extLst>
              </a:tr>
            </a:tbl>
          </a:graphicData>
        </a:graphic>
      </p:graphicFrame>
      <p:grpSp>
        <p:nvGrpSpPr>
          <p:cNvPr id="3" name="Google Shape;12775;p201">
            <a:extLst>
              <a:ext uri="{FF2B5EF4-FFF2-40B4-BE49-F238E27FC236}">
                <a16:creationId xmlns:a16="http://schemas.microsoft.com/office/drawing/2014/main" id="{D96A8E3F-2C34-6A9C-F41E-21ED4F5D9ED0}"/>
              </a:ext>
            </a:extLst>
          </p:cNvPr>
          <p:cNvGrpSpPr/>
          <p:nvPr/>
        </p:nvGrpSpPr>
        <p:grpSpPr>
          <a:xfrm>
            <a:off x="3276600" y="3048000"/>
            <a:ext cx="465181" cy="465181"/>
            <a:chOff x="1487200" y="4993750"/>
            <a:chExt cx="483125" cy="483125"/>
          </a:xfrm>
          <a:solidFill>
            <a:srgbClr val="00B050"/>
          </a:solidFill>
        </p:grpSpPr>
        <p:sp>
          <p:nvSpPr>
            <p:cNvPr id="11" name="Google Shape;12776;p201">
              <a:extLst>
                <a:ext uri="{FF2B5EF4-FFF2-40B4-BE49-F238E27FC236}">
                  <a16:creationId xmlns:a16="http://schemas.microsoft.com/office/drawing/2014/main" id="{72DBDF76-AE2D-F809-B6D5-08302A5E1365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3" name="Google Shape;12777;p201">
              <a:extLst>
                <a:ext uri="{FF2B5EF4-FFF2-40B4-BE49-F238E27FC236}">
                  <a16:creationId xmlns:a16="http://schemas.microsoft.com/office/drawing/2014/main" id="{BD5F7539-91AE-4624-58FB-95794E04D8D2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4" name="Google Shape;12775;p201">
            <a:extLst>
              <a:ext uri="{FF2B5EF4-FFF2-40B4-BE49-F238E27FC236}">
                <a16:creationId xmlns:a16="http://schemas.microsoft.com/office/drawing/2014/main" id="{A558A34D-7412-39C7-8541-A7743E63F579}"/>
              </a:ext>
            </a:extLst>
          </p:cNvPr>
          <p:cNvGrpSpPr/>
          <p:nvPr/>
        </p:nvGrpSpPr>
        <p:grpSpPr>
          <a:xfrm>
            <a:off x="5867400" y="3513181"/>
            <a:ext cx="310880" cy="310880"/>
            <a:chOff x="1487200" y="4993750"/>
            <a:chExt cx="483125" cy="483125"/>
          </a:xfrm>
          <a:solidFill>
            <a:srgbClr val="00B050"/>
          </a:solidFill>
        </p:grpSpPr>
        <p:sp>
          <p:nvSpPr>
            <p:cNvPr id="15" name="Google Shape;12776;p201">
              <a:extLst>
                <a:ext uri="{FF2B5EF4-FFF2-40B4-BE49-F238E27FC236}">
                  <a16:creationId xmlns:a16="http://schemas.microsoft.com/office/drawing/2014/main" id="{9B21CC8F-1FBF-14D2-6AFE-36F7471436A0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" name="Google Shape;12777;p201">
              <a:extLst>
                <a:ext uri="{FF2B5EF4-FFF2-40B4-BE49-F238E27FC236}">
                  <a16:creationId xmlns:a16="http://schemas.microsoft.com/office/drawing/2014/main" id="{FC3BD64D-AECE-AAA3-3444-B53A4A9BE0E7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" name="Google Shape;14403;p207">
            <a:extLst>
              <a:ext uri="{FF2B5EF4-FFF2-40B4-BE49-F238E27FC236}">
                <a16:creationId xmlns:a16="http://schemas.microsoft.com/office/drawing/2014/main" id="{6FC140DE-20F6-014A-AD78-1FED05A685DE}"/>
              </a:ext>
            </a:extLst>
          </p:cNvPr>
          <p:cNvGrpSpPr/>
          <p:nvPr/>
        </p:nvGrpSpPr>
        <p:grpSpPr>
          <a:xfrm>
            <a:off x="884787" y="382732"/>
            <a:ext cx="903995" cy="891984"/>
            <a:chOff x="-6713450" y="2397900"/>
            <a:chExt cx="295375" cy="291450"/>
          </a:xfrm>
          <a:solidFill>
            <a:srgbClr val="006BC1"/>
          </a:solidFill>
        </p:grpSpPr>
        <p:sp>
          <p:nvSpPr>
            <p:cNvPr id="18" name="Google Shape;14404;p207">
              <a:extLst>
                <a:ext uri="{FF2B5EF4-FFF2-40B4-BE49-F238E27FC236}">
                  <a16:creationId xmlns:a16="http://schemas.microsoft.com/office/drawing/2014/main" id="{E662C798-C76C-5F3E-EF83-0E45BA4FD3B7}"/>
                </a:ext>
              </a:extLst>
            </p:cNvPr>
            <p:cNvSpPr/>
            <p:nvPr/>
          </p:nvSpPr>
          <p:spPr>
            <a:xfrm>
              <a:off x="-6628400" y="2465650"/>
              <a:ext cx="69350" cy="17350"/>
            </a:xfrm>
            <a:custGeom>
              <a:avLst/>
              <a:gdLst/>
              <a:ahLst/>
              <a:cxnLst/>
              <a:rect l="l" t="t" r="r" b="b"/>
              <a:pathLst>
                <a:path w="2774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2427" y="693"/>
                  </a:lnTo>
                  <a:cubicBezTo>
                    <a:pt x="2616" y="693"/>
                    <a:pt x="2773" y="536"/>
                    <a:pt x="2773" y="347"/>
                  </a:cubicBezTo>
                  <a:cubicBezTo>
                    <a:pt x="2773" y="158"/>
                    <a:pt x="2616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405;p207">
              <a:extLst>
                <a:ext uri="{FF2B5EF4-FFF2-40B4-BE49-F238E27FC236}">
                  <a16:creationId xmlns:a16="http://schemas.microsoft.com/office/drawing/2014/main" id="{5C3BF81E-128E-696D-0835-A9E9D97237DF}"/>
                </a:ext>
              </a:extLst>
            </p:cNvPr>
            <p:cNvSpPr/>
            <p:nvPr/>
          </p:nvSpPr>
          <p:spPr>
            <a:xfrm>
              <a:off x="-6713450" y="2397900"/>
              <a:ext cx="295375" cy="291450"/>
            </a:xfrm>
            <a:custGeom>
              <a:avLst/>
              <a:gdLst/>
              <a:ahLst/>
              <a:cxnLst/>
              <a:rect l="l" t="t" r="r" b="b"/>
              <a:pathLst>
                <a:path w="11815" h="11658" extrusionOk="0">
                  <a:moveTo>
                    <a:pt x="2048" y="1167"/>
                  </a:moveTo>
                  <a:lnTo>
                    <a:pt x="2048" y="2017"/>
                  </a:lnTo>
                  <a:lnTo>
                    <a:pt x="1166" y="2017"/>
                  </a:lnTo>
                  <a:lnTo>
                    <a:pt x="2048" y="1167"/>
                  </a:lnTo>
                  <a:close/>
                  <a:moveTo>
                    <a:pt x="10330" y="2773"/>
                  </a:moveTo>
                  <a:cubicBezTo>
                    <a:pt x="10507" y="2773"/>
                    <a:pt x="10680" y="2836"/>
                    <a:pt x="10806" y="2962"/>
                  </a:cubicBezTo>
                  <a:cubicBezTo>
                    <a:pt x="11058" y="3246"/>
                    <a:pt x="11058" y="3687"/>
                    <a:pt x="10775" y="3908"/>
                  </a:cubicBezTo>
                  <a:lnTo>
                    <a:pt x="10176" y="4506"/>
                  </a:lnTo>
                  <a:lnTo>
                    <a:pt x="9231" y="3561"/>
                  </a:lnTo>
                  <a:lnTo>
                    <a:pt x="9830" y="2962"/>
                  </a:lnTo>
                  <a:cubicBezTo>
                    <a:pt x="9972" y="2836"/>
                    <a:pt x="10153" y="2773"/>
                    <a:pt x="10330" y="2773"/>
                  </a:cubicBezTo>
                  <a:close/>
                  <a:moveTo>
                    <a:pt x="8727" y="4034"/>
                  </a:moveTo>
                  <a:lnTo>
                    <a:pt x="9672" y="4979"/>
                  </a:lnTo>
                  <a:cubicBezTo>
                    <a:pt x="8538" y="6207"/>
                    <a:pt x="7026" y="7688"/>
                    <a:pt x="5892" y="8854"/>
                  </a:cubicBezTo>
                  <a:lnTo>
                    <a:pt x="4915" y="7846"/>
                  </a:lnTo>
                  <a:lnTo>
                    <a:pt x="8727" y="4034"/>
                  </a:lnTo>
                  <a:close/>
                  <a:moveTo>
                    <a:pt x="4600" y="8539"/>
                  </a:moveTo>
                  <a:lnTo>
                    <a:pt x="5230" y="9169"/>
                  </a:lnTo>
                  <a:lnTo>
                    <a:pt x="4285" y="9421"/>
                  </a:lnTo>
                  <a:cubicBezTo>
                    <a:pt x="4348" y="9232"/>
                    <a:pt x="4505" y="8728"/>
                    <a:pt x="4600" y="8539"/>
                  </a:cubicBezTo>
                  <a:close/>
                  <a:moveTo>
                    <a:pt x="7908" y="694"/>
                  </a:moveTo>
                  <a:cubicBezTo>
                    <a:pt x="8097" y="694"/>
                    <a:pt x="8255" y="852"/>
                    <a:pt x="8255" y="1041"/>
                  </a:cubicBezTo>
                  <a:lnTo>
                    <a:pt x="8255" y="3592"/>
                  </a:lnTo>
                  <a:lnTo>
                    <a:pt x="7467" y="4380"/>
                  </a:lnTo>
                  <a:cubicBezTo>
                    <a:pt x="7435" y="4286"/>
                    <a:pt x="7309" y="4160"/>
                    <a:pt x="7152" y="4160"/>
                  </a:cubicBezTo>
                  <a:lnTo>
                    <a:pt x="1733" y="4160"/>
                  </a:lnTo>
                  <a:cubicBezTo>
                    <a:pt x="1512" y="4160"/>
                    <a:pt x="1386" y="4317"/>
                    <a:pt x="1386" y="4506"/>
                  </a:cubicBezTo>
                  <a:cubicBezTo>
                    <a:pt x="1386" y="4695"/>
                    <a:pt x="1512" y="4853"/>
                    <a:pt x="1733" y="4853"/>
                  </a:cubicBezTo>
                  <a:lnTo>
                    <a:pt x="6994" y="4853"/>
                  </a:lnTo>
                  <a:lnTo>
                    <a:pt x="6333" y="5546"/>
                  </a:lnTo>
                  <a:lnTo>
                    <a:pt x="1733" y="5546"/>
                  </a:lnTo>
                  <a:cubicBezTo>
                    <a:pt x="1512" y="5546"/>
                    <a:pt x="1355" y="5703"/>
                    <a:pt x="1355" y="5892"/>
                  </a:cubicBezTo>
                  <a:cubicBezTo>
                    <a:pt x="1355" y="6081"/>
                    <a:pt x="1512" y="6239"/>
                    <a:pt x="1733" y="6239"/>
                  </a:cubicBezTo>
                  <a:lnTo>
                    <a:pt x="5608" y="6239"/>
                  </a:lnTo>
                  <a:lnTo>
                    <a:pt x="4947" y="6901"/>
                  </a:lnTo>
                  <a:lnTo>
                    <a:pt x="1733" y="6901"/>
                  </a:lnTo>
                  <a:cubicBezTo>
                    <a:pt x="1512" y="6901"/>
                    <a:pt x="1355" y="7058"/>
                    <a:pt x="1355" y="7279"/>
                  </a:cubicBezTo>
                  <a:cubicBezTo>
                    <a:pt x="1355" y="7468"/>
                    <a:pt x="1512" y="7625"/>
                    <a:pt x="1733" y="7625"/>
                  </a:cubicBezTo>
                  <a:lnTo>
                    <a:pt x="4285" y="7625"/>
                  </a:lnTo>
                  <a:cubicBezTo>
                    <a:pt x="4190" y="7688"/>
                    <a:pt x="4159" y="7751"/>
                    <a:pt x="4127" y="7814"/>
                  </a:cubicBezTo>
                  <a:lnTo>
                    <a:pt x="3970" y="8287"/>
                  </a:lnTo>
                  <a:lnTo>
                    <a:pt x="1733" y="8287"/>
                  </a:lnTo>
                  <a:cubicBezTo>
                    <a:pt x="1512" y="8287"/>
                    <a:pt x="1355" y="8444"/>
                    <a:pt x="1355" y="8633"/>
                  </a:cubicBezTo>
                  <a:cubicBezTo>
                    <a:pt x="1355" y="8854"/>
                    <a:pt x="1512" y="9011"/>
                    <a:pt x="1733" y="9011"/>
                  </a:cubicBezTo>
                  <a:lnTo>
                    <a:pt x="3718" y="9011"/>
                  </a:lnTo>
                  <a:lnTo>
                    <a:pt x="3466" y="9893"/>
                  </a:lnTo>
                  <a:cubicBezTo>
                    <a:pt x="3385" y="10136"/>
                    <a:pt x="3557" y="10355"/>
                    <a:pt x="3766" y="10355"/>
                  </a:cubicBezTo>
                  <a:cubicBezTo>
                    <a:pt x="3802" y="10355"/>
                    <a:pt x="3839" y="10348"/>
                    <a:pt x="3875" y="10335"/>
                  </a:cubicBezTo>
                  <a:lnTo>
                    <a:pt x="6018" y="9704"/>
                  </a:lnTo>
                  <a:cubicBezTo>
                    <a:pt x="6049" y="9704"/>
                    <a:pt x="6144" y="9673"/>
                    <a:pt x="6175" y="9641"/>
                  </a:cubicBezTo>
                  <a:lnTo>
                    <a:pt x="8286" y="7499"/>
                  </a:lnTo>
                  <a:lnTo>
                    <a:pt x="8286" y="10681"/>
                  </a:lnTo>
                  <a:cubicBezTo>
                    <a:pt x="8255" y="10839"/>
                    <a:pt x="8097" y="10996"/>
                    <a:pt x="7908" y="10996"/>
                  </a:cubicBezTo>
                  <a:lnTo>
                    <a:pt x="1040" y="10996"/>
                  </a:lnTo>
                  <a:cubicBezTo>
                    <a:pt x="851" y="10996"/>
                    <a:pt x="693" y="10839"/>
                    <a:pt x="693" y="10650"/>
                  </a:cubicBezTo>
                  <a:lnTo>
                    <a:pt x="693" y="2742"/>
                  </a:lnTo>
                  <a:lnTo>
                    <a:pt x="2395" y="2742"/>
                  </a:lnTo>
                  <a:cubicBezTo>
                    <a:pt x="2584" y="2742"/>
                    <a:pt x="2741" y="2584"/>
                    <a:pt x="2741" y="2395"/>
                  </a:cubicBezTo>
                  <a:lnTo>
                    <a:pt x="2741" y="694"/>
                  </a:lnTo>
                  <a:close/>
                  <a:moveTo>
                    <a:pt x="2363" y="1"/>
                  </a:moveTo>
                  <a:cubicBezTo>
                    <a:pt x="2237" y="1"/>
                    <a:pt x="2143" y="64"/>
                    <a:pt x="2111" y="127"/>
                  </a:cubicBezTo>
                  <a:lnTo>
                    <a:pt x="158" y="2112"/>
                  </a:lnTo>
                  <a:cubicBezTo>
                    <a:pt x="63" y="2175"/>
                    <a:pt x="0" y="2269"/>
                    <a:pt x="0" y="2364"/>
                  </a:cubicBezTo>
                  <a:lnTo>
                    <a:pt x="0" y="10650"/>
                  </a:lnTo>
                  <a:cubicBezTo>
                    <a:pt x="0" y="11217"/>
                    <a:pt x="473" y="11658"/>
                    <a:pt x="1008" y="11658"/>
                  </a:cubicBezTo>
                  <a:lnTo>
                    <a:pt x="7908" y="11658"/>
                  </a:lnTo>
                  <a:cubicBezTo>
                    <a:pt x="8444" y="11658"/>
                    <a:pt x="8916" y="11217"/>
                    <a:pt x="8916" y="10650"/>
                  </a:cubicBezTo>
                  <a:lnTo>
                    <a:pt x="8916" y="6774"/>
                  </a:lnTo>
                  <a:lnTo>
                    <a:pt x="11279" y="4412"/>
                  </a:lnTo>
                  <a:cubicBezTo>
                    <a:pt x="11815" y="3876"/>
                    <a:pt x="11815" y="3025"/>
                    <a:pt x="11279" y="2490"/>
                  </a:cubicBezTo>
                  <a:cubicBezTo>
                    <a:pt x="11011" y="2222"/>
                    <a:pt x="10657" y="2088"/>
                    <a:pt x="10306" y="2088"/>
                  </a:cubicBezTo>
                  <a:cubicBezTo>
                    <a:pt x="9956" y="2088"/>
                    <a:pt x="9609" y="2222"/>
                    <a:pt x="9357" y="2490"/>
                  </a:cubicBezTo>
                  <a:lnTo>
                    <a:pt x="8916" y="2931"/>
                  </a:lnTo>
                  <a:lnTo>
                    <a:pt x="8916" y="1041"/>
                  </a:ln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075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1519A-528A-B2BC-AEAA-41B2313D3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4403;p207">
            <a:extLst>
              <a:ext uri="{FF2B5EF4-FFF2-40B4-BE49-F238E27FC236}">
                <a16:creationId xmlns:a16="http://schemas.microsoft.com/office/drawing/2014/main" id="{40B67D5B-BD96-0340-71A2-2C9A7A429B14}"/>
              </a:ext>
            </a:extLst>
          </p:cNvPr>
          <p:cNvGrpSpPr/>
          <p:nvPr/>
        </p:nvGrpSpPr>
        <p:grpSpPr>
          <a:xfrm>
            <a:off x="884787" y="382732"/>
            <a:ext cx="903995" cy="891984"/>
            <a:chOff x="-6713450" y="2397900"/>
            <a:chExt cx="295375" cy="291450"/>
          </a:xfrm>
          <a:solidFill>
            <a:srgbClr val="006BC1"/>
          </a:solidFill>
        </p:grpSpPr>
        <p:sp>
          <p:nvSpPr>
            <p:cNvPr id="9" name="Google Shape;14404;p207">
              <a:extLst>
                <a:ext uri="{FF2B5EF4-FFF2-40B4-BE49-F238E27FC236}">
                  <a16:creationId xmlns:a16="http://schemas.microsoft.com/office/drawing/2014/main" id="{4DA676B4-D3D6-20C8-4B39-1DE8666143D3}"/>
                </a:ext>
              </a:extLst>
            </p:cNvPr>
            <p:cNvSpPr/>
            <p:nvPr/>
          </p:nvSpPr>
          <p:spPr>
            <a:xfrm>
              <a:off x="-6628400" y="2465650"/>
              <a:ext cx="69350" cy="17350"/>
            </a:xfrm>
            <a:custGeom>
              <a:avLst/>
              <a:gdLst/>
              <a:ahLst/>
              <a:cxnLst/>
              <a:rect l="l" t="t" r="r" b="b"/>
              <a:pathLst>
                <a:path w="2774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2427" y="693"/>
                  </a:lnTo>
                  <a:cubicBezTo>
                    <a:pt x="2616" y="693"/>
                    <a:pt x="2773" y="536"/>
                    <a:pt x="2773" y="347"/>
                  </a:cubicBezTo>
                  <a:cubicBezTo>
                    <a:pt x="2773" y="158"/>
                    <a:pt x="2616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405;p207">
              <a:extLst>
                <a:ext uri="{FF2B5EF4-FFF2-40B4-BE49-F238E27FC236}">
                  <a16:creationId xmlns:a16="http://schemas.microsoft.com/office/drawing/2014/main" id="{4C9E860E-0D31-B23B-30E8-E8EE23B8FA3E}"/>
                </a:ext>
              </a:extLst>
            </p:cNvPr>
            <p:cNvSpPr/>
            <p:nvPr/>
          </p:nvSpPr>
          <p:spPr>
            <a:xfrm>
              <a:off x="-6713450" y="2397900"/>
              <a:ext cx="295375" cy="291450"/>
            </a:xfrm>
            <a:custGeom>
              <a:avLst/>
              <a:gdLst/>
              <a:ahLst/>
              <a:cxnLst/>
              <a:rect l="l" t="t" r="r" b="b"/>
              <a:pathLst>
                <a:path w="11815" h="11658" extrusionOk="0">
                  <a:moveTo>
                    <a:pt x="2048" y="1167"/>
                  </a:moveTo>
                  <a:lnTo>
                    <a:pt x="2048" y="2017"/>
                  </a:lnTo>
                  <a:lnTo>
                    <a:pt x="1166" y="2017"/>
                  </a:lnTo>
                  <a:lnTo>
                    <a:pt x="2048" y="1167"/>
                  </a:lnTo>
                  <a:close/>
                  <a:moveTo>
                    <a:pt x="10330" y="2773"/>
                  </a:moveTo>
                  <a:cubicBezTo>
                    <a:pt x="10507" y="2773"/>
                    <a:pt x="10680" y="2836"/>
                    <a:pt x="10806" y="2962"/>
                  </a:cubicBezTo>
                  <a:cubicBezTo>
                    <a:pt x="11058" y="3246"/>
                    <a:pt x="11058" y="3687"/>
                    <a:pt x="10775" y="3908"/>
                  </a:cubicBezTo>
                  <a:lnTo>
                    <a:pt x="10176" y="4506"/>
                  </a:lnTo>
                  <a:lnTo>
                    <a:pt x="9231" y="3561"/>
                  </a:lnTo>
                  <a:lnTo>
                    <a:pt x="9830" y="2962"/>
                  </a:lnTo>
                  <a:cubicBezTo>
                    <a:pt x="9972" y="2836"/>
                    <a:pt x="10153" y="2773"/>
                    <a:pt x="10330" y="2773"/>
                  </a:cubicBezTo>
                  <a:close/>
                  <a:moveTo>
                    <a:pt x="8727" y="4034"/>
                  </a:moveTo>
                  <a:lnTo>
                    <a:pt x="9672" y="4979"/>
                  </a:lnTo>
                  <a:cubicBezTo>
                    <a:pt x="8538" y="6207"/>
                    <a:pt x="7026" y="7688"/>
                    <a:pt x="5892" y="8854"/>
                  </a:cubicBezTo>
                  <a:lnTo>
                    <a:pt x="4915" y="7846"/>
                  </a:lnTo>
                  <a:lnTo>
                    <a:pt x="8727" y="4034"/>
                  </a:lnTo>
                  <a:close/>
                  <a:moveTo>
                    <a:pt x="4600" y="8539"/>
                  </a:moveTo>
                  <a:lnTo>
                    <a:pt x="5230" y="9169"/>
                  </a:lnTo>
                  <a:lnTo>
                    <a:pt x="4285" y="9421"/>
                  </a:lnTo>
                  <a:cubicBezTo>
                    <a:pt x="4348" y="9232"/>
                    <a:pt x="4505" y="8728"/>
                    <a:pt x="4600" y="8539"/>
                  </a:cubicBezTo>
                  <a:close/>
                  <a:moveTo>
                    <a:pt x="7908" y="694"/>
                  </a:moveTo>
                  <a:cubicBezTo>
                    <a:pt x="8097" y="694"/>
                    <a:pt x="8255" y="852"/>
                    <a:pt x="8255" y="1041"/>
                  </a:cubicBezTo>
                  <a:lnTo>
                    <a:pt x="8255" y="3592"/>
                  </a:lnTo>
                  <a:lnTo>
                    <a:pt x="7467" y="4380"/>
                  </a:lnTo>
                  <a:cubicBezTo>
                    <a:pt x="7435" y="4286"/>
                    <a:pt x="7309" y="4160"/>
                    <a:pt x="7152" y="4160"/>
                  </a:cubicBezTo>
                  <a:lnTo>
                    <a:pt x="1733" y="4160"/>
                  </a:lnTo>
                  <a:cubicBezTo>
                    <a:pt x="1512" y="4160"/>
                    <a:pt x="1386" y="4317"/>
                    <a:pt x="1386" y="4506"/>
                  </a:cubicBezTo>
                  <a:cubicBezTo>
                    <a:pt x="1386" y="4695"/>
                    <a:pt x="1512" y="4853"/>
                    <a:pt x="1733" y="4853"/>
                  </a:cubicBezTo>
                  <a:lnTo>
                    <a:pt x="6994" y="4853"/>
                  </a:lnTo>
                  <a:lnTo>
                    <a:pt x="6333" y="5546"/>
                  </a:lnTo>
                  <a:lnTo>
                    <a:pt x="1733" y="5546"/>
                  </a:lnTo>
                  <a:cubicBezTo>
                    <a:pt x="1512" y="5546"/>
                    <a:pt x="1355" y="5703"/>
                    <a:pt x="1355" y="5892"/>
                  </a:cubicBezTo>
                  <a:cubicBezTo>
                    <a:pt x="1355" y="6081"/>
                    <a:pt x="1512" y="6239"/>
                    <a:pt x="1733" y="6239"/>
                  </a:cubicBezTo>
                  <a:lnTo>
                    <a:pt x="5608" y="6239"/>
                  </a:lnTo>
                  <a:lnTo>
                    <a:pt x="4947" y="6901"/>
                  </a:lnTo>
                  <a:lnTo>
                    <a:pt x="1733" y="6901"/>
                  </a:lnTo>
                  <a:cubicBezTo>
                    <a:pt x="1512" y="6901"/>
                    <a:pt x="1355" y="7058"/>
                    <a:pt x="1355" y="7279"/>
                  </a:cubicBezTo>
                  <a:cubicBezTo>
                    <a:pt x="1355" y="7468"/>
                    <a:pt x="1512" y="7625"/>
                    <a:pt x="1733" y="7625"/>
                  </a:cubicBezTo>
                  <a:lnTo>
                    <a:pt x="4285" y="7625"/>
                  </a:lnTo>
                  <a:cubicBezTo>
                    <a:pt x="4190" y="7688"/>
                    <a:pt x="4159" y="7751"/>
                    <a:pt x="4127" y="7814"/>
                  </a:cubicBezTo>
                  <a:lnTo>
                    <a:pt x="3970" y="8287"/>
                  </a:lnTo>
                  <a:lnTo>
                    <a:pt x="1733" y="8287"/>
                  </a:lnTo>
                  <a:cubicBezTo>
                    <a:pt x="1512" y="8287"/>
                    <a:pt x="1355" y="8444"/>
                    <a:pt x="1355" y="8633"/>
                  </a:cubicBezTo>
                  <a:cubicBezTo>
                    <a:pt x="1355" y="8854"/>
                    <a:pt x="1512" y="9011"/>
                    <a:pt x="1733" y="9011"/>
                  </a:cubicBezTo>
                  <a:lnTo>
                    <a:pt x="3718" y="9011"/>
                  </a:lnTo>
                  <a:lnTo>
                    <a:pt x="3466" y="9893"/>
                  </a:lnTo>
                  <a:cubicBezTo>
                    <a:pt x="3385" y="10136"/>
                    <a:pt x="3557" y="10355"/>
                    <a:pt x="3766" y="10355"/>
                  </a:cubicBezTo>
                  <a:cubicBezTo>
                    <a:pt x="3802" y="10355"/>
                    <a:pt x="3839" y="10348"/>
                    <a:pt x="3875" y="10335"/>
                  </a:cubicBezTo>
                  <a:lnTo>
                    <a:pt x="6018" y="9704"/>
                  </a:lnTo>
                  <a:cubicBezTo>
                    <a:pt x="6049" y="9704"/>
                    <a:pt x="6144" y="9673"/>
                    <a:pt x="6175" y="9641"/>
                  </a:cubicBezTo>
                  <a:lnTo>
                    <a:pt x="8286" y="7499"/>
                  </a:lnTo>
                  <a:lnTo>
                    <a:pt x="8286" y="10681"/>
                  </a:lnTo>
                  <a:cubicBezTo>
                    <a:pt x="8255" y="10839"/>
                    <a:pt x="8097" y="10996"/>
                    <a:pt x="7908" y="10996"/>
                  </a:cubicBezTo>
                  <a:lnTo>
                    <a:pt x="1040" y="10996"/>
                  </a:lnTo>
                  <a:cubicBezTo>
                    <a:pt x="851" y="10996"/>
                    <a:pt x="693" y="10839"/>
                    <a:pt x="693" y="10650"/>
                  </a:cubicBezTo>
                  <a:lnTo>
                    <a:pt x="693" y="2742"/>
                  </a:lnTo>
                  <a:lnTo>
                    <a:pt x="2395" y="2742"/>
                  </a:lnTo>
                  <a:cubicBezTo>
                    <a:pt x="2584" y="2742"/>
                    <a:pt x="2741" y="2584"/>
                    <a:pt x="2741" y="2395"/>
                  </a:cubicBezTo>
                  <a:lnTo>
                    <a:pt x="2741" y="694"/>
                  </a:lnTo>
                  <a:close/>
                  <a:moveTo>
                    <a:pt x="2363" y="1"/>
                  </a:moveTo>
                  <a:cubicBezTo>
                    <a:pt x="2237" y="1"/>
                    <a:pt x="2143" y="64"/>
                    <a:pt x="2111" y="127"/>
                  </a:cubicBezTo>
                  <a:lnTo>
                    <a:pt x="158" y="2112"/>
                  </a:lnTo>
                  <a:cubicBezTo>
                    <a:pt x="63" y="2175"/>
                    <a:pt x="0" y="2269"/>
                    <a:pt x="0" y="2364"/>
                  </a:cubicBezTo>
                  <a:lnTo>
                    <a:pt x="0" y="10650"/>
                  </a:lnTo>
                  <a:cubicBezTo>
                    <a:pt x="0" y="11217"/>
                    <a:pt x="473" y="11658"/>
                    <a:pt x="1008" y="11658"/>
                  </a:cubicBezTo>
                  <a:lnTo>
                    <a:pt x="7908" y="11658"/>
                  </a:lnTo>
                  <a:cubicBezTo>
                    <a:pt x="8444" y="11658"/>
                    <a:pt x="8916" y="11217"/>
                    <a:pt x="8916" y="10650"/>
                  </a:cubicBezTo>
                  <a:lnTo>
                    <a:pt x="8916" y="6774"/>
                  </a:lnTo>
                  <a:lnTo>
                    <a:pt x="11279" y="4412"/>
                  </a:lnTo>
                  <a:cubicBezTo>
                    <a:pt x="11815" y="3876"/>
                    <a:pt x="11815" y="3025"/>
                    <a:pt x="11279" y="2490"/>
                  </a:cubicBezTo>
                  <a:cubicBezTo>
                    <a:pt x="11011" y="2222"/>
                    <a:pt x="10657" y="2088"/>
                    <a:pt x="10306" y="2088"/>
                  </a:cubicBezTo>
                  <a:cubicBezTo>
                    <a:pt x="9956" y="2088"/>
                    <a:pt x="9609" y="2222"/>
                    <a:pt x="9357" y="2490"/>
                  </a:cubicBezTo>
                  <a:lnTo>
                    <a:pt x="8916" y="2931"/>
                  </a:lnTo>
                  <a:lnTo>
                    <a:pt x="8916" y="1041"/>
                  </a:ln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47B266-DDD0-AA5D-20EA-4B82B3A7D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05" y="381000"/>
            <a:ext cx="5077839" cy="977106"/>
          </a:xfrm>
        </p:spPr>
        <p:txBody>
          <a:bodyPr>
            <a:normAutofit/>
          </a:bodyPr>
          <a:lstStyle/>
          <a:p>
            <a:r>
              <a:rPr lang="en-GB" b="1" dirty="0"/>
              <a:t>3. </a:t>
            </a:r>
            <a:r>
              <a:rPr lang="en-GB" b="1" dirty="0" err="1"/>
              <a:t>Trabajos</a:t>
            </a:r>
            <a:r>
              <a:rPr lang="en-GB" b="1" dirty="0"/>
              <a:t>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papel</a:t>
            </a:r>
            <a:r>
              <a:rPr lang="en-GB" b="1" dirty="0"/>
              <a:t> (2)</a:t>
            </a:r>
            <a:endParaRPr lang="en-GB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238F570-6488-1AC2-8E6F-348774720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15797"/>
              </p:ext>
            </p:extLst>
          </p:nvPr>
        </p:nvGraphicFramePr>
        <p:xfrm>
          <a:off x="884787" y="1848246"/>
          <a:ext cx="10392813" cy="4610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141">
                  <a:extLst>
                    <a:ext uri="{9D8B030D-6E8A-4147-A177-3AD203B41FA5}">
                      <a16:colId xmlns:a16="http://schemas.microsoft.com/office/drawing/2014/main" val="366065311"/>
                    </a:ext>
                  </a:extLst>
                </a:gridCol>
                <a:gridCol w="4911672">
                  <a:extLst>
                    <a:ext uri="{9D8B030D-6E8A-4147-A177-3AD203B41FA5}">
                      <a16:colId xmlns:a16="http://schemas.microsoft.com/office/drawing/2014/main" val="1104561713"/>
                    </a:ext>
                  </a:extLst>
                </a:gridCol>
              </a:tblGrid>
              <a:tr h="691039">
                <a:tc gridSpan="2"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CUIDAR EL CONTENIDO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114100"/>
                  </a:ext>
                </a:extLst>
              </a:tr>
              <a:tr h="609741">
                <a:tc>
                  <a:txBody>
                    <a:bodyPr/>
                    <a:lstStyle/>
                    <a:p>
                      <a:pPr algn="l"/>
                      <a:r>
                        <a:rPr lang="es-ES" b="1" dirty="0"/>
                        <a:t>PREFERIBLE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C9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b="1" dirty="0"/>
                        <a:t>EVITABLE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983372"/>
                  </a:ext>
                </a:extLst>
              </a:tr>
              <a:tr h="1419947">
                <a:tc>
                  <a:txBody>
                    <a:bodyPr/>
                    <a:lstStyle/>
                    <a:p>
                      <a:pPr algn="l"/>
                      <a:r>
                        <a:rPr lang="es-ES" sz="2400"/>
                        <a:t>Inclusión de fecha, nombre del Grado, de la asignatura, del grupo, del estudiante y de la tarea.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/>
                        <a:t>Omisión de información relevante para identificar el trabajo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45643"/>
                  </a:ext>
                </a:extLst>
              </a:tr>
              <a:tr h="609741">
                <a:tc>
                  <a:txBody>
                    <a:bodyPr/>
                    <a:lstStyle/>
                    <a:p>
                      <a:r>
                        <a:rPr lang="es-ES" sz="2300" dirty="0"/>
                        <a:t>Corrección ortográfica y gramatical y adecuada selección de términos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300" dirty="0"/>
                        <a:t>Faltas de ortografía y gramática, uso impreciso de términos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384928"/>
                  </a:ext>
                </a:extLst>
              </a:tr>
              <a:tr h="1097533">
                <a:tc>
                  <a:txBody>
                    <a:bodyPr/>
                    <a:lstStyle/>
                    <a:p>
                      <a:pPr algn="l"/>
                      <a:r>
                        <a:rPr lang="es-ES" sz="2400"/>
                        <a:t>Se indican las fuentes empleadas adecuadamente.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/>
                        <a:t>No se citan las fuentes o se hace defectuosamente.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437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46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E1CDA-1557-E143-B939-10AB16AF7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0B429-65D1-5880-611D-095C8779E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05" y="381000"/>
            <a:ext cx="6816695" cy="977106"/>
          </a:xfrm>
        </p:spPr>
        <p:txBody>
          <a:bodyPr>
            <a:normAutofit/>
          </a:bodyPr>
          <a:lstStyle/>
          <a:p>
            <a:r>
              <a:rPr lang="en-GB" b="1" dirty="0"/>
              <a:t>4. </a:t>
            </a:r>
            <a:r>
              <a:rPr lang="en-GB" b="1" dirty="0" err="1"/>
              <a:t>Trabajos</a:t>
            </a:r>
            <a:r>
              <a:rPr lang="en-GB" b="1" dirty="0"/>
              <a:t>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formato</a:t>
            </a:r>
            <a:r>
              <a:rPr lang="en-GB" b="1" dirty="0"/>
              <a:t> digital (1)</a:t>
            </a:r>
            <a:endParaRPr lang="en-GB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B13E0EC-5CF2-9484-4402-DCBA58A37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339174"/>
              </p:ext>
            </p:extLst>
          </p:nvPr>
        </p:nvGraphicFramePr>
        <p:xfrm>
          <a:off x="884787" y="1523999"/>
          <a:ext cx="10392813" cy="5008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6013">
                  <a:extLst>
                    <a:ext uri="{9D8B030D-6E8A-4147-A177-3AD203B41FA5}">
                      <a16:colId xmlns:a16="http://schemas.microsoft.com/office/drawing/2014/main" val="36606531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1104561713"/>
                    </a:ext>
                  </a:extLst>
                </a:gridCol>
              </a:tblGrid>
              <a:tr h="711644">
                <a:tc gridSpan="2"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CUIDAR LAS FORMAS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114100"/>
                  </a:ext>
                </a:extLst>
              </a:tr>
              <a:tr h="627921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PREFERIBLE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EVITABLE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983372"/>
                  </a:ext>
                </a:extLst>
              </a:tr>
              <a:tr h="870236">
                <a:tc>
                  <a:txBody>
                    <a:bodyPr/>
                    <a:lstStyle/>
                    <a:p>
                      <a:r>
                        <a:rPr lang="es-ES" sz="2300"/>
                        <a:t>Se siguen las indicaciones del docente sobre portada, índice, estilo (APA u otro).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300"/>
                        <a:t>Se hace caso omiso de las indicaciones del docente.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050192"/>
                  </a:ext>
                </a:extLst>
              </a:tr>
              <a:tr h="786053">
                <a:tc>
                  <a:txBody>
                    <a:bodyPr/>
                    <a:lstStyle/>
                    <a:p>
                      <a:r>
                        <a:rPr lang="es-ES" sz="2300" dirty="0"/>
                        <a:t>Fuente Times New </a:t>
                      </a:r>
                      <a:r>
                        <a:rPr lang="es-ES" sz="2300" dirty="0" err="1"/>
                        <a:t>Roman</a:t>
                      </a:r>
                      <a:r>
                        <a:rPr lang="es-ES" sz="2300" dirty="0"/>
                        <a:t>, Arial, Calibri o similar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300" dirty="0"/>
                        <a:t>Fuentes informales o difíciles de leer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654908"/>
                  </a:ext>
                </a:extLst>
              </a:tr>
              <a:tr h="606992">
                <a:tc>
                  <a:txBody>
                    <a:bodyPr/>
                    <a:lstStyle/>
                    <a:p>
                      <a:r>
                        <a:rPr lang="es-ES" sz="2300" dirty="0"/>
                        <a:t>Tamaño entre 8 y 14 puntos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300" dirty="0"/>
                        <a:t>Tamaño demasiado grande o pequeño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85839"/>
                  </a:ext>
                </a:extLst>
              </a:tr>
              <a:tr h="606992">
                <a:tc>
                  <a:txBody>
                    <a:bodyPr/>
                    <a:lstStyle/>
                    <a:p>
                      <a:r>
                        <a:rPr lang="es-ES" sz="2300" dirty="0"/>
                        <a:t>Con márgenes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300" dirty="0"/>
                        <a:t>Sin márgenes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580075"/>
                  </a:ext>
                </a:extLst>
              </a:tr>
              <a:tr h="606992">
                <a:tc>
                  <a:txBody>
                    <a:bodyPr/>
                    <a:lstStyle/>
                    <a:p>
                      <a:r>
                        <a:rPr lang="es-ES" sz="2300" dirty="0"/>
                        <a:t>Archivo con nombre identificable (</a:t>
                      </a:r>
                      <a:r>
                        <a:rPr lang="es-ES" sz="2300" i="0" dirty="0"/>
                        <a:t>Ej. </a:t>
                      </a:r>
                      <a:r>
                        <a:rPr lang="es-ES" sz="2300" i="1" dirty="0"/>
                        <a:t>Ana García Simarro. Tarea 3.doc</a:t>
                      </a:r>
                      <a:r>
                        <a:rPr lang="es-ES" sz="23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300" dirty="0"/>
                        <a:t>Archivo con nombre no identificable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836730"/>
                  </a:ext>
                </a:extLst>
              </a:tr>
            </a:tbl>
          </a:graphicData>
        </a:graphic>
      </p:graphicFrame>
      <p:grpSp>
        <p:nvGrpSpPr>
          <p:cNvPr id="20" name="Google Shape;13916;p205">
            <a:extLst>
              <a:ext uri="{FF2B5EF4-FFF2-40B4-BE49-F238E27FC236}">
                <a16:creationId xmlns:a16="http://schemas.microsoft.com/office/drawing/2014/main" id="{5E244F8B-69BF-0B1F-B488-5986F63E6B00}"/>
              </a:ext>
            </a:extLst>
          </p:cNvPr>
          <p:cNvGrpSpPr/>
          <p:nvPr/>
        </p:nvGrpSpPr>
        <p:grpSpPr>
          <a:xfrm>
            <a:off x="884787" y="417517"/>
            <a:ext cx="903995" cy="904071"/>
            <a:chOff x="-50154850" y="2316775"/>
            <a:chExt cx="300100" cy="300125"/>
          </a:xfrm>
          <a:solidFill>
            <a:srgbClr val="006BC1"/>
          </a:solidFill>
        </p:grpSpPr>
        <p:sp>
          <p:nvSpPr>
            <p:cNvPr id="21" name="Google Shape;13917;p205">
              <a:extLst>
                <a:ext uri="{FF2B5EF4-FFF2-40B4-BE49-F238E27FC236}">
                  <a16:creationId xmlns:a16="http://schemas.microsoft.com/office/drawing/2014/main" id="{690EA5BA-5FBE-6313-DCCC-C7F24FAD2CEC}"/>
                </a:ext>
              </a:extLst>
            </p:cNvPr>
            <p:cNvSpPr/>
            <p:nvPr/>
          </p:nvSpPr>
          <p:spPr>
            <a:xfrm>
              <a:off x="-50154850" y="23167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1418" y="694"/>
                  </a:moveTo>
                  <a:lnTo>
                    <a:pt x="1418" y="1419"/>
                  </a:lnTo>
                  <a:lnTo>
                    <a:pt x="693" y="1419"/>
                  </a:lnTo>
                  <a:lnTo>
                    <a:pt x="693" y="694"/>
                  </a:lnTo>
                  <a:close/>
                  <a:moveTo>
                    <a:pt x="11279" y="694"/>
                  </a:moveTo>
                  <a:lnTo>
                    <a:pt x="11279" y="1419"/>
                  </a:lnTo>
                  <a:lnTo>
                    <a:pt x="10586" y="1419"/>
                  </a:lnTo>
                  <a:lnTo>
                    <a:pt x="10586" y="694"/>
                  </a:lnTo>
                  <a:close/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54"/>
                    <a:pt x="10019" y="2112"/>
                    <a:pt x="10239" y="2112"/>
                  </a:cubicBezTo>
                  <a:lnTo>
                    <a:pt x="10586" y="2112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19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11" y="10587"/>
                  </a:lnTo>
                  <a:lnTo>
                    <a:pt x="2111" y="10240"/>
                  </a:lnTo>
                  <a:cubicBezTo>
                    <a:pt x="2111" y="10051"/>
                    <a:pt x="1953" y="9893"/>
                    <a:pt x="1764" y="9893"/>
                  </a:cubicBezTo>
                  <a:lnTo>
                    <a:pt x="1418" y="9893"/>
                  </a:lnTo>
                  <a:lnTo>
                    <a:pt x="1418" y="2112"/>
                  </a:lnTo>
                  <a:lnTo>
                    <a:pt x="1764" y="2112"/>
                  </a:lnTo>
                  <a:cubicBezTo>
                    <a:pt x="1953" y="2112"/>
                    <a:pt x="2111" y="1954"/>
                    <a:pt x="2111" y="1765"/>
                  </a:cubicBezTo>
                  <a:lnTo>
                    <a:pt x="2111" y="1419"/>
                  </a:lnTo>
                  <a:close/>
                  <a:moveTo>
                    <a:pt x="1418" y="10555"/>
                  </a:moveTo>
                  <a:lnTo>
                    <a:pt x="1418" y="11248"/>
                  </a:lnTo>
                  <a:lnTo>
                    <a:pt x="693" y="11248"/>
                  </a:lnTo>
                  <a:lnTo>
                    <a:pt x="693" y="10555"/>
                  </a:lnTo>
                  <a:close/>
                  <a:moveTo>
                    <a:pt x="11279" y="10555"/>
                  </a:moveTo>
                  <a:lnTo>
                    <a:pt x="11279" y="11248"/>
                  </a:lnTo>
                  <a:lnTo>
                    <a:pt x="10586" y="11248"/>
                  </a:lnTo>
                  <a:lnTo>
                    <a:pt x="10586" y="10555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lnTo>
                    <a:pt x="0" y="1765"/>
                  </a:lnTo>
                  <a:cubicBezTo>
                    <a:pt x="0" y="1954"/>
                    <a:pt x="158" y="2112"/>
                    <a:pt x="347" y="2112"/>
                  </a:cubicBezTo>
                  <a:lnTo>
                    <a:pt x="693" y="2112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4" y="12004"/>
                  </a:lnTo>
                  <a:cubicBezTo>
                    <a:pt x="1953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19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12"/>
                  </a:lnTo>
                  <a:lnTo>
                    <a:pt x="11657" y="2112"/>
                  </a:lnTo>
                  <a:lnTo>
                    <a:pt x="11657" y="2080"/>
                  </a:lnTo>
                  <a:cubicBezTo>
                    <a:pt x="11846" y="2080"/>
                    <a:pt x="12004" y="1923"/>
                    <a:pt x="12004" y="1734"/>
                  </a:cubicBezTo>
                  <a:lnTo>
                    <a:pt x="12004" y="348"/>
                  </a:lnTo>
                  <a:cubicBezTo>
                    <a:pt x="12004" y="158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19" y="1"/>
                    <a:pt x="9893" y="158"/>
                    <a:pt x="9893" y="348"/>
                  </a:cubicBezTo>
                  <a:lnTo>
                    <a:pt x="9893" y="694"/>
                  </a:lnTo>
                  <a:lnTo>
                    <a:pt x="2111" y="694"/>
                  </a:lnTo>
                  <a:lnTo>
                    <a:pt x="2111" y="348"/>
                  </a:lnTo>
                  <a:cubicBezTo>
                    <a:pt x="2111" y="158"/>
                    <a:pt x="1953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918;p205">
              <a:extLst>
                <a:ext uri="{FF2B5EF4-FFF2-40B4-BE49-F238E27FC236}">
                  <a16:creationId xmlns:a16="http://schemas.microsoft.com/office/drawing/2014/main" id="{0C5C2825-33E5-3693-6BFB-3EE5B0FE1C70}"/>
                </a:ext>
              </a:extLst>
            </p:cNvPr>
            <p:cNvSpPr/>
            <p:nvPr/>
          </p:nvSpPr>
          <p:spPr>
            <a:xfrm>
              <a:off x="-50083975" y="2368775"/>
              <a:ext cx="158325" cy="193775"/>
            </a:xfrm>
            <a:custGeom>
              <a:avLst/>
              <a:gdLst/>
              <a:ahLst/>
              <a:cxnLst/>
              <a:rect l="l" t="t" r="r" b="b"/>
              <a:pathLst>
                <a:path w="6333" h="7751" extrusionOk="0">
                  <a:moveTo>
                    <a:pt x="5577" y="693"/>
                  </a:moveTo>
                  <a:lnTo>
                    <a:pt x="5577" y="1567"/>
                  </a:lnTo>
                  <a:lnTo>
                    <a:pt x="5577" y="1567"/>
                  </a:lnTo>
                  <a:cubicBezTo>
                    <a:pt x="5492" y="1468"/>
                    <a:pt x="5402" y="1418"/>
                    <a:pt x="5262" y="1418"/>
                  </a:cubicBezTo>
                  <a:lnTo>
                    <a:pt x="3844" y="1418"/>
                  </a:lnTo>
                  <a:cubicBezTo>
                    <a:pt x="3655" y="1418"/>
                    <a:pt x="3498" y="1576"/>
                    <a:pt x="3498" y="1765"/>
                  </a:cubicBezTo>
                  <a:lnTo>
                    <a:pt x="3498" y="6742"/>
                  </a:lnTo>
                  <a:cubicBezTo>
                    <a:pt x="3498" y="6900"/>
                    <a:pt x="3624" y="6963"/>
                    <a:pt x="3687" y="7089"/>
                  </a:cubicBezTo>
                  <a:lnTo>
                    <a:pt x="2584" y="7089"/>
                  </a:lnTo>
                  <a:cubicBezTo>
                    <a:pt x="2710" y="6963"/>
                    <a:pt x="2773" y="6900"/>
                    <a:pt x="2773" y="6742"/>
                  </a:cubicBezTo>
                  <a:lnTo>
                    <a:pt x="2773" y="1765"/>
                  </a:lnTo>
                  <a:cubicBezTo>
                    <a:pt x="2773" y="1576"/>
                    <a:pt x="2647" y="1418"/>
                    <a:pt x="2426" y="1418"/>
                  </a:cubicBezTo>
                  <a:lnTo>
                    <a:pt x="1009" y="1418"/>
                  </a:lnTo>
                  <a:cubicBezTo>
                    <a:pt x="851" y="1418"/>
                    <a:pt x="788" y="1544"/>
                    <a:pt x="662" y="1607"/>
                  </a:cubicBezTo>
                  <a:lnTo>
                    <a:pt x="662" y="693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2489"/>
                  </a:lnTo>
                  <a:cubicBezTo>
                    <a:pt x="1" y="2696"/>
                    <a:pt x="163" y="2835"/>
                    <a:pt x="328" y="2835"/>
                  </a:cubicBezTo>
                  <a:cubicBezTo>
                    <a:pt x="415" y="2835"/>
                    <a:pt x="503" y="2796"/>
                    <a:pt x="568" y="2710"/>
                  </a:cubicBezTo>
                  <a:lnTo>
                    <a:pt x="1166" y="2143"/>
                  </a:lnTo>
                  <a:lnTo>
                    <a:pt x="2080" y="2143"/>
                  </a:lnTo>
                  <a:lnTo>
                    <a:pt x="2080" y="6585"/>
                  </a:lnTo>
                  <a:lnTo>
                    <a:pt x="1481" y="7183"/>
                  </a:lnTo>
                  <a:cubicBezTo>
                    <a:pt x="1261" y="7404"/>
                    <a:pt x="1418" y="7750"/>
                    <a:pt x="1733" y="7750"/>
                  </a:cubicBezTo>
                  <a:lnTo>
                    <a:pt x="4537" y="7750"/>
                  </a:lnTo>
                  <a:cubicBezTo>
                    <a:pt x="4852" y="7750"/>
                    <a:pt x="5010" y="7372"/>
                    <a:pt x="4758" y="7183"/>
                  </a:cubicBezTo>
                  <a:lnTo>
                    <a:pt x="4159" y="6585"/>
                  </a:lnTo>
                  <a:lnTo>
                    <a:pt x="4159" y="2143"/>
                  </a:lnTo>
                  <a:lnTo>
                    <a:pt x="5073" y="2143"/>
                  </a:lnTo>
                  <a:lnTo>
                    <a:pt x="5671" y="2710"/>
                  </a:lnTo>
                  <a:cubicBezTo>
                    <a:pt x="5747" y="2796"/>
                    <a:pt x="5842" y="2835"/>
                    <a:pt x="5933" y="2835"/>
                  </a:cubicBezTo>
                  <a:cubicBezTo>
                    <a:pt x="6107" y="2835"/>
                    <a:pt x="6270" y="2696"/>
                    <a:pt x="6270" y="2489"/>
                  </a:cubicBezTo>
                  <a:lnTo>
                    <a:pt x="6270" y="347"/>
                  </a:lnTo>
                  <a:cubicBezTo>
                    <a:pt x="6333" y="158"/>
                    <a:pt x="6176" y="0"/>
                    <a:pt x="59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6324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1BE5A-71C0-3090-71EA-5B4AD237A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EEB8A-DBAF-68FD-E833-BE3648FF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05" y="381000"/>
            <a:ext cx="6588095" cy="977106"/>
          </a:xfrm>
        </p:spPr>
        <p:txBody>
          <a:bodyPr>
            <a:normAutofit/>
          </a:bodyPr>
          <a:lstStyle/>
          <a:p>
            <a:r>
              <a:rPr lang="en-GB" b="1" dirty="0"/>
              <a:t>4. </a:t>
            </a:r>
            <a:r>
              <a:rPr lang="en-GB" b="1" dirty="0" err="1"/>
              <a:t>Trabajos</a:t>
            </a:r>
            <a:r>
              <a:rPr lang="en-GB" b="1" dirty="0"/>
              <a:t> </a:t>
            </a:r>
            <a:r>
              <a:rPr lang="en-GB" b="1" dirty="0" err="1"/>
              <a:t>en</a:t>
            </a:r>
            <a:r>
              <a:rPr lang="en-GB" b="1" dirty="0"/>
              <a:t> </a:t>
            </a:r>
            <a:r>
              <a:rPr lang="en-GB" b="1" dirty="0" err="1"/>
              <a:t>formato</a:t>
            </a:r>
            <a:r>
              <a:rPr lang="en-GB" b="1" dirty="0"/>
              <a:t> digital (2)</a:t>
            </a:r>
            <a:endParaRPr lang="en-GB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1B6E8FD-661E-484B-B2B1-C1F1A9554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392254"/>
              </p:ext>
            </p:extLst>
          </p:nvPr>
        </p:nvGraphicFramePr>
        <p:xfrm>
          <a:off x="884787" y="1524000"/>
          <a:ext cx="10469013" cy="4568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213">
                  <a:extLst>
                    <a:ext uri="{9D8B030D-6E8A-4147-A177-3AD203B41FA5}">
                      <a16:colId xmlns:a16="http://schemas.microsoft.com/office/drawing/2014/main" val="36606531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04561713"/>
                    </a:ext>
                  </a:extLst>
                </a:gridCol>
              </a:tblGrid>
              <a:tr h="764224">
                <a:tc gridSpan="2"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CUIDAR EL CONTENIDO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114100"/>
                  </a:ext>
                </a:extLst>
              </a:tr>
              <a:tr h="674316"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PREFERIBLE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FC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/>
                        <a:t>EVITABLE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983372"/>
                  </a:ext>
                </a:extLst>
              </a:tr>
              <a:tr h="1168811">
                <a:tc>
                  <a:txBody>
                    <a:bodyPr/>
                    <a:lstStyle/>
                    <a:p>
                      <a:r>
                        <a:rPr lang="es-ES" sz="2300"/>
                        <a:t>Se incluye fecha, nombre del Grado, de la asignatura, del grupo, del estudiante y de la tarea.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300"/>
                        <a:t>Se omite información relevante para identificar adecuadamente el trabajo.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45643"/>
                  </a:ext>
                </a:extLst>
              </a:tr>
              <a:tr h="651839">
                <a:tc>
                  <a:txBody>
                    <a:bodyPr/>
                    <a:lstStyle/>
                    <a:p>
                      <a:r>
                        <a:rPr lang="es-ES" sz="2300"/>
                        <a:t>Corrección ortográfica y gramatical y adecuada selección de términos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300"/>
                        <a:t>Faltas de ortografía y gramática, uso impreciso de términos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384928"/>
                  </a:ext>
                </a:extLst>
              </a:tr>
              <a:tr h="1168811">
                <a:tc>
                  <a:txBody>
                    <a:bodyPr/>
                    <a:lstStyle/>
                    <a:p>
                      <a:r>
                        <a:rPr lang="es-ES" sz="2300"/>
                        <a:t>Se indican las fuentes empleadas adecuadamente.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E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300" dirty="0"/>
                        <a:t>No se citan las fuentes o se hace defectuosamente.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437970"/>
                  </a:ext>
                </a:extLst>
              </a:tr>
            </a:tbl>
          </a:graphicData>
        </a:graphic>
      </p:graphicFrame>
      <p:grpSp>
        <p:nvGrpSpPr>
          <p:cNvPr id="9" name="Google Shape;13916;p205">
            <a:extLst>
              <a:ext uri="{FF2B5EF4-FFF2-40B4-BE49-F238E27FC236}">
                <a16:creationId xmlns:a16="http://schemas.microsoft.com/office/drawing/2014/main" id="{972BB7CD-FEAC-9C97-70CA-E7A2EAE02310}"/>
              </a:ext>
            </a:extLst>
          </p:cNvPr>
          <p:cNvGrpSpPr/>
          <p:nvPr/>
        </p:nvGrpSpPr>
        <p:grpSpPr>
          <a:xfrm>
            <a:off x="884787" y="417517"/>
            <a:ext cx="903995" cy="904071"/>
            <a:chOff x="-50154850" y="2316775"/>
            <a:chExt cx="300100" cy="300125"/>
          </a:xfrm>
          <a:solidFill>
            <a:srgbClr val="006BC1"/>
          </a:solidFill>
        </p:grpSpPr>
        <p:sp>
          <p:nvSpPr>
            <p:cNvPr id="10" name="Google Shape;13917;p205">
              <a:extLst>
                <a:ext uri="{FF2B5EF4-FFF2-40B4-BE49-F238E27FC236}">
                  <a16:creationId xmlns:a16="http://schemas.microsoft.com/office/drawing/2014/main" id="{8EF110FB-C6CC-6F99-3548-CEB3044F5D3A}"/>
                </a:ext>
              </a:extLst>
            </p:cNvPr>
            <p:cNvSpPr/>
            <p:nvPr/>
          </p:nvSpPr>
          <p:spPr>
            <a:xfrm>
              <a:off x="-50154850" y="23167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1418" y="694"/>
                  </a:moveTo>
                  <a:lnTo>
                    <a:pt x="1418" y="1419"/>
                  </a:lnTo>
                  <a:lnTo>
                    <a:pt x="693" y="1419"/>
                  </a:lnTo>
                  <a:lnTo>
                    <a:pt x="693" y="694"/>
                  </a:lnTo>
                  <a:close/>
                  <a:moveTo>
                    <a:pt x="11279" y="694"/>
                  </a:moveTo>
                  <a:lnTo>
                    <a:pt x="11279" y="1419"/>
                  </a:lnTo>
                  <a:lnTo>
                    <a:pt x="10586" y="1419"/>
                  </a:lnTo>
                  <a:lnTo>
                    <a:pt x="10586" y="694"/>
                  </a:lnTo>
                  <a:close/>
                  <a:moveTo>
                    <a:pt x="9893" y="1419"/>
                  </a:moveTo>
                  <a:lnTo>
                    <a:pt x="9893" y="1765"/>
                  </a:lnTo>
                  <a:cubicBezTo>
                    <a:pt x="9893" y="1954"/>
                    <a:pt x="10019" y="2112"/>
                    <a:pt x="10239" y="2112"/>
                  </a:cubicBezTo>
                  <a:lnTo>
                    <a:pt x="10586" y="2112"/>
                  </a:lnTo>
                  <a:lnTo>
                    <a:pt x="10586" y="9893"/>
                  </a:lnTo>
                  <a:lnTo>
                    <a:pt x="10239" y="9893"/>
                  </a:lnTo>
                  <a:cubicBezTo>
                    <a:pt x="10019" y="9893"/>
                    <a:pt x="9893" y="10051"/>
                    <a:pt x="9893" y="10240"/>
                  </a:cubicBezTo>
                  <a:lnTo>
                    <a:pt x="9893" y="10587"/>
                  </a:lnTo>
                  <a:lnTo>
                    <a:pt x="2111" y="10587"/>
                  </a:lnTo>
                  <a:lnTo>
                    <a:pt x="2111" y="10240"/>
                  </a:lnTo>
                  <a:cubicBezTo>
                    <a:pt x="2111" y="10051"/>
                    <a:pt x="1953" y="9893"/>
                    <a:pt x="1764" y="9893"/>
                  </a:cubicBezTo>
                  <a:lnTo>
                    <a:pt x="1418" y="9893"/>
                  </a:lnTo>
                  <a:lnTo>
                    <a:pt x="1418" y="2112"/>
                  </a:lnTo>
                  <a:lnTo>
                    <a:pt x="1764" y="2112"/>
                  </a:lnTo>
                  <a:cubicBezTo>
                    <a:pt x="1953" y="2112"/>
                    <a:pt x="2111" y="1954"/>
                    <a:pt x="2111" y="1765"/>
                  </a:cubicBezTo>
                  <a:lnTo>
                    <a:pt x="2111" y="1419"/>
                  </a:lnTo>
                  <a:close/>
                  <a:moveTo>
                    <a:pt x="1418" y="10555"/>
                  </a:moveTo>
                  <a:lnTo>
                    <a:pt x="1418" y="11248"/>
                  </a:lnTo>
                  <a:lnTo>
                    <a:pt x="693" y="11248"/>
                  </a:lnTo>
                  <a:lnTo>
                    <a:pt x="693" y="10555"/>
                  </a:lnTo>
                  <a:close/>
                  <a:moveTo>
                    <a:pt x="11279" y="10555"/>
                  </a:moveTo>
                  <a:lnTo>
                    <a:pt x="11279" y="11248"/>
                  </a:lnTo>
                  <a:lnTo>
                    <a:pt x="10586" y="11248"/>
                  </a:lnTo>
                  <a:lnTo>
                    <a:pt x="10586" y="10555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lnTo>
                    <a:pt x="0" y="1765"/>
                  </a:lnTo>
                  <a:cubicBezTo>
                    <a:pt x="0" y="1954"/>
                    <a:pt x="158" y="2112"/>
                    <a:pt x="347" y="2112"/>
                  </a:cubicBezTo>
                  <a:lnTo>
                    <a:pt x="693" y="2112"/>
                  </a:lnTo>
                  <a:lnTo>
                    <a:pt x="693" y="9893"/>
                  </a:lnTo>
                  <a:lnTo>
                    <a:pt x="347" y="9893"/>
                  </a:lnTo>
                  <a:cubicBezTo>
                    <a:pt x="158" y="9893"/>
                    <a:pt x="0" y="10051"/>
                    <a:pt x="0" y="10240"/>
                  </a:cubicBezTo>
                  <a:lnTo>
                    <a:pt x="0" y="11658"/>
                  </a:lnTo>
                  <a:cubicBezTo>
                    <a:pt x="0" y="11847"/>
                    <a:pt x="158" y="12004"/>
                    <a:pt x="347" y="12004"/>
                  </a:cubicBezTo>
                  <a:lnTo>
                    <a:pt x="1764" y="12004"/>
                  </a:lnTo>
                  <a:cubicBezTo>
                    <a:pt x="1953" y="12004"/>
                    <a:pt x="2111" y="11847"/>
                    <a:pt x="2111" y="11658"/>
                  </a:cubicBezTo>
                  <a:lnTo>
                    <a:pt x="2111" y="11311"/>
                  </a:lnTo>
                  <a:lnTo>
                    <a:pt x="9893" y="11311"/>
                  </a:lnTo>
                  <a:lnTo>
                    <a:pt x="9893" y="11658"/>
                  </a:lnTo>
                  <a:cubicBezTo>
                    <a:pt x="9893" y="11847"/>
                    <a:pt x="10019" y="12004"/>
                    <a:pt x="10239" y="12004"/>
                  </a:cubicBezTo>
                  <a:lnTo>
                    <a:pt x="11657" y="12004"/>
                  </a:lnTo>
                  <a:cubicBezTo>
                    <a:pt x="11846" y="12004"/>
                    <a:pt x="12004" y="11847"/>
                    <a:pt x="12004" y="11658"/>
                  </a:cubicBezTo>
                  <a:lnTo>
                    <a:pt x="12004" y="10240"/>
                  </a:lnTo>
                  <a:cubicBezTo>
                    <a:pt x="12004" y="10051"/>
                    <a:pt x="11846" y="9893"/>
                    <a:pt x="11657" y="9893"/>
                  </a:cubicBezTo>
                  <a:lnTo>
                    <a:pt x="11310" y="9893"/>
                  </a:lnTo>
                  <a:lnTo>
                    <a:pt x="11310" y="2112"/>
                  </a:lnTo>
                  <a:lnTo>
                    <a:pt x="11657" y="2112"/>
                  </a:lnTo>
                  <a:lnTo>
                    <a:pt x="11657" y="2080"/>
                  </a:lnTo>
                  <a:cubicBezTo>
                    <a:pt x="11846" y="2080"/>
                    <a:pt x="12004" y="1923"/>
                    <a:pt x="12004" y="1734"/>
                  </a:cubicBezTo>
                  <a:lnTo>
                    <a:pt x="12004" y="348"/>
                  </a:lnTo>
                  <a:cubicBezTo>
                    <a:pt x="12004" y="158"/>
                    <a:pt x="11846" y="1"/>
                    <a:pt x="11657" y="1"/>
                  </a:cubicBezTo>
                  <a:lnTo>
                    <a:pt x="10239" y="1"/>
                  </a:lnTo>
                  <a:cubicBezTo>
                    <a:pt x="10019" y="1"/>
                    <a:pt x="9893" y="158"/>
                    <a:pt x="9893" y="348"/>
                  </a:cubicBezTo>
                  <a:lnTo>
                    <a:pt x="9893" y="694"/>
                  </a:lnTo>
                  <a:lnTo>
                    <a:pt x="2111" y="694"/>
                  </a:lnTo>
                  <a:lnTo>
                    <a:pt x="2111" y="348"/>
                  </a:lnTo>
                  <a:cubicBezTo>
                    <a:pt x="2111" y="158"/>
                    <a:pt x="1953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918;p205">
              <a:extLst>
                <a:ext uri="{FF2B5EF4-FFF2-40B4-BE49-F238E27FC236}">
                  <a16:creationId xmlns:a16="http://schemas.microsoft.com/office/drawing/2014/main" id="{DA03BB21-65E2-31EA-E64A-414C881C190D}"/>
                </a:ext>
              </a:extLst>
            </p:cNvPr>
            <p:cNvSpPr/>
            <p:nvPr/>
          </p:nvSpPr>
          <p:spPr>
            <a:xfrm>
              <a:off x="-50083975" y="2368775"/>
              <a:ext cx="158325" cy="193775"/>
            </a:xfrm>
            <a:custGeom>
              <a:avLst/>
              <a:gdLst/>
              <a:ahLst/>
              <a:cxnLst/>
              <a:rect l="l" t="t" r="r" b="b"/>
              <a:pathLst>
                <a:path w="6333" h="7751" extrusionOk="0">
                  <a:moveTo>
                    <a:pt x="5577" y="693"/>
                  </a:moveTo>
                  <a:lnTo>
                    <a:pt x="5577" y="1567"/>
                  </a:lnTo>
                  <a:lnTo>
                    <a:pt x="5577" y="1567"/>
                  </a:lnTo>
                  <a:cubicBezTo>
                    <a:pt x="5492" y="1468"/>
                    <a:pt x="5402" y="1418"/>
                    <a:pt x="5262" y="1418"/>
                  </a:cubicBezTo>
                  <a:lnTo>
                    <a:pt x="3844" y="1418"/>
                  </a:lnTo>
                  <a:cubicBezTo>
                    <a:pt x="3655" y="1418"/>
                    <a:pt x="3498" y="1576"/>
                    <a:pt x="3498" y="1765"/>
                  </a:cubicBezTo>
                  <a:lnTo>
                    <a:pt x="3498" y="6742"/>
                  </a:lnTo>
                  <a:cubicBezTo>
                    <a:pt x="3498" y="6900"/>
                    <a:pt x="3624" y="6963"/>
                    <a:pt x="3687" y="7089"/>
                  </a:cubicBezTo>
                  <a:lnTo>
                    <a:pt x="2584" y="7089"/>
                  </a:lnTo>
                  <a:cubicBezTo>
                    <a:pt x="2710" y="6963"/>
                    <a:pt x="2773" y="6900"/>
                    <a:pt x="2773" y="6742"/>
                  </a:cubicBezTo>
                  <a:lnTo>
                    <a:pt x="2773" y="1765"/>
                  </a:lnTo>
                  <a:cubicBezTo>
                    <a:pt x="2773" y="1576"/>
                    <a:pt x="2647" y="1418"/>
                    <a:pt x="2426" y="1418"/>
                  </a:cubicBezTo>
                  <a:lnTo>
                    <a:pt x="1009" y="1418"/>
                  </a:lnTo>
                  <a:cubicBezTo>
                    <a:pt x="851" y="1418"/>
                    <a:pt x="788" y="1544"/>
                    <a:pt x="662" y="1607"/>
                  </a:cubicBezTo>
                  <a:lnTo>
                    <a:pt x="662" y="693"/>
                  </a:ln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2489"/>
                  </a:lnTo>
                  <a:cubicBezTo>
                    <a:pt x="1" y="2696"/>
                    <a:pt x="163" y="2835"/>
                    <a:pt x="328" y="2835"/>
                  </a:cubicBezTo>
                  <a:cubicBezTo>
                    <a:pt x="415" y="2835"/>
                    <a:pt x="503" y="2796"/>
                    <a:pt x="568" y="2710"/>
                  </a:cubicBezTo>
                  <a:lnTo>
                    <a:pt x="1166" y="2143"/>
                  </a:lnTo>
                  <a:lnTo>
                    <a:pt x="2080" y="2143"/>
                  </a:lnTo>
                  <a:lnTo>
                    <a:pt x="2080" y="6585"/>
                  </a:lnTo>
                  <a:lnTo>
                    <a:pt x="1481" y="7183"/>
                  </a:lnTo>
                  <a:cubicBezTo>
                    <a:pt x="1261" y="7404"/>
                    <a:pt x="1418" y="7750"/>
                    <a:pt x="1733" y="7750"/>
                  </a:cubicBezTo>
                  <a:lnTo>
                    <a:pt x="4537" y="7750"/>
                  </a:lnTo>
                  <a:cubicBezTo>
                    <a:pt x="4852" y="7750"/>
                    <a:pt x="5010" y="7372"/>
                    <a:pt x="4758" y="7183"/>
                  </a:cubicBezTo>
                  <a:lnTo>
                    <a:pt x="4159" y="6585"/>
                  </a:lnTo>
                  <a:lnTo>
                    <a:pt x="4159" y="2143"/>
                  </a:lnTo>
                  <a:lnTo>
                    <a:pt x="5073" y="2143"/>
                  </a:lnTo>
                  <a:lnTo>
                    <a:pt x="5671" y="2710"/>
                  </a:lnTo>
                  <a:cubicBezTo>
                    <a:pt x="5747" y="2796"/>
                    <a:pt x="5842" y="2835"/>
                    <a:pt x="5933" y="2835"/>
                  </a:cubicBezTo>
                  <a:cubicBezTo>
                    <a:pt x="6107" y="2835"/>
                    <a:pt x="6270" y="2696"/>
                    <a:pt x="6270" y="2489"/>
                  </a:cubicBezTo>
                  <a:lnTo>
                    <a:pt x="6270" y="347"/>
                  </a:lnTo>
                  <a:cubicBezTo>
                    <a:pt x="6333" y="158"/>
                    <a:pt x="6176" y="0"/>
                    <a:pt x="59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7400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0F06F-9C7D-2274-C214-3B1D887C5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B1016-C494-3F41-1B1E-77A11E49D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05" y="381000"/>
            <a:ext cx="9642155" cy="977106"/>
          </a:xfrm>
        </p:spPr>
        <p:txBody>
          <a:bodyPr>
            <a:normAutofit/>
          </a:bodyPr>
          <a:lstStyle/>
          <a:p>
            <a:r>
              <a:rPr lang="en-GB" b="1" dirty="0"/>
              <a:t>5. Normas de </a:t>
            </a:r>
            <a:r>
              <a:rPr lang="en-GB" b="1" dirty="0" err="1"/>
              <a:t>citación</a:t>
            </a:r>
            <a:r>
              <a:rPr lang="en-GB" b="1" dirty="0"/>
              <a:t> y </a:t>
            </a:r>
            <a:r>
              <a:rPr lang="en-GB" b="1" dirty="0" err="1"/>
              <a:t>referenciación</a:t>
            </a:r>
            <a:r>
              <a:rPr lang="en-GB" b="1" dirty="0"/>
              <a:t> </a:t>
            </a:r>
            <a:r>
              <a:rPr lang="en-GB" b="1" dirty="0" err="1"/>
              <a:t>en</a:t>
            </a:r>
            <a:r>
              <a:rPr lang="en-GB" b="1" dirty="0"/>
              <a:t> APA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C43B73-D135-5627-D72B-8A30B50F1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9682" y="1632976"/>
            <a:ext cx="10586518" cy="4996424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solidFill>
                  <a:schemeClr val="tx1"/>
                </a:solidFill>
              </a:rPr>
              <a:t>Distintas guías de estilo y formato académico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s-ES" sz="2800" dirty="0">
                <a:solidFill>
                  <a:schemeClr val="tx1"/>
                </a:solidFill>
              </a:rPr>
              <a:t>Nuestra Facultad: habitualmente </a:t>
            </a: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APA (7ª ed.) </a:t>
            </a:r>
          </a:p>
          <a:p>
            <a:pPr marL="514350" indent="-514350" algn="l">
              <a:lnSpc>
                <a:spcPct val="110000"/>
              </a:lnSpc>
              <a:buFont typeface="+mj-lt"/>
              <a:buAutoNum type="arabicPeriod"/>
            </a:pPr>
            <a:r>
              <a:rPr lang="es-ES" sz="2800" dirty="0">
                <a:solidFill>
                  <a:schemeClr val="tx1"/>
                </a:solidFill>
              </a:rPr>
              <a:t>La guía APA: 390 páginas (principios de escritura, formato, estilo, gramática y </a:t>
            </a:r>
            <a:r>
              <a:rPr lang="es-ES" sz="2800" dirty="0">
                <a:solidFill>
                  <a:schemeClr val="accent4">
                    <a:lumMod val="75000"/>
                  </a:schemeClr>
                </a:solidFill>
              </a:rPr>
              <a:t>atribución de ideas </a:t>
            </a:r>
            <a:r>
              <a:rPr lang="es-ES" sz="2800" dirty="0">
                <a:solidFill>
                  <a:schemeClr val="tx1"/>
                </a:solidFill>
              </a:rPr>
              <a:t>de un trabajo académico)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s-ES" sz="2800" b="1" dirty="0">
                <a:solidFill>
                  <a:schemeClr val="tx1"/>
                </a:solidFill>
              </a:rPr>
              <a:t>Citar y referenciar</a:t>
            </a:r>
            <a:r>
              <a:rPr lang="es-ES" sz="2800" dirty="0">
                <a:solidFill>
                  <a:schemeClr val="tx1"/>
                </a:solidFill>
              </a:rPr>
              <a:t>. Se cita para indicar el origen de ideas empleadas en nuestro trabajo que provienen de otros. Así:</a:t>
            </a:r>
          </a:p>
          <a:p>
            <a:pPr marL="1123843" lvl="1" indent="-514350" algn="l">
              <a:buFont typeface="+mj-lt"/>
              <a:buAutoNum type="alphaLcParenR"/>
            </a:pPr>
            <a:r>
              <a:rPr lang="es-ES" sz="2400" dirty="0">
                <a:solidFill>
                  <a:schemeClr val="tx1"/>
                </a:solidFill>
              </a:rPr>
              <a:t>Mostramos la </a:t>
            </a:r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fundamentación teórica </a:t>
            </a:r>
            <a:r>
              <a:rPr lang="es-ES" sz="2400" dirty="0">
                <a:solidFill>
                  <a:schemeClr val="tx1"/>
                </a:solidFill>
              </a:rPr>
              <a:t>de lo que se afirma.</a:t>
            </a:r>
          </a:p>
          <a:p>
            <a:pPr marL="1123843" lvl="1" indent="-514350" algn="l">
              <a:buFont typeface="+mj-lt"/>
              <a:buAutoNum type="alphaLcParenR"/>
            </a:pPr>
            <a:r>
              <a:rPr lang="es-ES" sz="2400" dirty="0">
                <a:solidFill>
                  <a:schemeClr val="tx1"/>
                </a:solidFill>
              </a:rPr>
              <a:t>Evitamos el </a:t>
            </a:r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plagio</a:t>
            </a:r>
            <a:r>
              <a:rPr lang="es-ES" sz="2400" dirty="0">
                <a:solidFill>
                  <a:schemeClr val="tx1"/>
                </a:solidFill>
              </a:rPr>
              <a:t>.</a:t>
            </a:r>
          </a:p>
          <a:p>
            <a:pPr marL="1123843" lvl="1" indent="-514350" algn="l">
              <a:buFont typeface="+mj-lt"/>
              <a:buAutoNum type="alphaLcParenR"/>
            </a:pPr>
            <a:r>
              <a:rPr lang="es-ES" sz="2400" dirty="0">
                <a:solidFill>
                  <a:schemeClr val="tx1"/>
                </a:solidFill>
              </a:rPr>
              <a:t>Permitimos que el lector acceda a las </a:t>
            </a:r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fuentes originales</a:t>
            </a:r>
            <a:r>
              <a:rPr lang="es-E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Rounded Rectangle 87">
            <a:extLst>
              <a:ext uri="{FF2B5EF4-FFF2-40B4-BE49-F238E27FC236}">
                <a16:creationId xmlns:a16="http://schemas.microsoft.com/office/drawing/2014/main" id="{A89CFBDE-B62D-8FF1-EBE3-C5C30BDE9F5F}"/>
              </a:ext>
            </a:extLst>
          </p:cNvPr>
          <p:cNvSpPr/>
          <p:nvPr/>
        </p:nvSpPr>
        <p:spPr>
          <a:xfrm>
            <a:off x="8458200" y="1899608"/>
            <a:ext cx="838200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MLA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ounded Rectangle 88">
            <a:extLst>
              <a:ext uri="{FF2B5EF4-FFF2-40B4-BE49-F238E27FC236}">
                <a16:creationId xmlns:a16="http://schemas.microsoft.com/office/drawing/2014/main" id="{A95D40C2-E783-CE7C-6A69-654FF67A9C69}"/>
              </a:ext>
            </a:extLst>
          </p:cNvPr>
          <p:cNvSpPr/>
          <p:nvPr/>
        </p:nvSpPr>
        <p:spPr>
          <a:xfrm>
            <a:off x="9823740" y="2438400"/>
            <a:ext cx="838200" cy="381000"/>
          </a:xfrm>
          <a:prstGeom prst="roundRect">
            <a:avLst/>
          </a:prstGeom>
          <a:solidFill>
            <a:srgbClr val="92D050"/>
          </a:solidFill>
          <a:ln>
            <a:solidFill>
              <a:srgbClr val="5D843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APA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89">
            <a:extLst>
              <a:ext uri="{FF2B5EF4-FFF2-40B4-BE49-F238E27FC236}">
                <a16:creationId xmlns:a16="http://schemas.microsoft.com/office/drawing/2014/main" id="{F6B9887F-B8D8-7C7E-0932-A4773ABE9960}"/>
              </a:ext>
            </a:extLst>
          </p:cNvPr>
          <p:cNvSpPr/>
          <p:nvPr/>
        </p:nvSpPr>
        <p:spPr>
          <a:xfrm>
            <a:off x="8458200" y="2438400"/>
            <a:ext cx="1219560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Chicago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ounded Rectangle 90">
            <a:extLst>
              <a:ext uri="{FF2B5EF4-FFF2-40B4-BE49-F238E27FC236}">
                <a16:creationId xmlns:a16="http://schemas.microsoft.com/office/drawing/2014/main" id="{9D5825A3-A76D-033D-CF75-0225782DB119}"/>
              </a:ext>
            </a:extLst>
          </p:cNvPr>
          <p:cNvSpPr/>
          <p:nvPr/>
        </p:nvSpPr>
        <p:spPr>
          <a:xfrm>
            <a:off x="9442380" y="1919965"/>
            <a:ext cx="1219560" cy="381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Harvard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Google Shape;12835;p202">
            <a:extLst>
              <a:ext uri="{FF2B5EF4-FFF2-40B4-BE49-F238E27FC236}">
                <a16:creationId xmlns:a16="http://schemas.microsoft.com/office/drawing/2014/main" id="{2E17146C-0AAE-3445-15EC-04C726BA7A9F}"/>
              </a:ext>
            </a:extLst>
          </p:cNvPr>
          <p:cNvSpPr/>
          <p:nvPr/>
        </p:nvSpPr>
        <p:spPr>
          <a:xfrm>
            <a:off x="919682" y="457200"/>
            <a:ext cx="893952" cy="747867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774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3448E-11F4-B3E6-D171-3CA8E834D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1EC02-9E90-CE42-E0E3-66F9D2591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505" y="381000"/>
            <a:ext cx="9642155" cy="977106"/>
          </a:xfrm>
        </p:spPr>
        <p:txBody>
          <a:bodyPr>
            <a:normAutofit/>
          </a:bodyPr>
          <a:lstStyle/>
          <a:p>
            <a:r>
              <a:rPr lang="en-GB" b="1" dirty="0" err="1"/>
              <a:t>Criterios</a:t>
            </a:r>
            <a:r>
              <a:rPr lang="en-GB" b="1" dirty="0"/>
              <a:t> para </a:t>
            </a:r>
            <a:r>
              <a:rPr lang="en-GB" b="1" dirty="0" err="1"/>
              <a:t>valorar</a:t>
            </a:r>
            <a:r>
              <a:rPr lang="en-GB" b="1" dirty="0"/>
              <a:t> las </a:t>
            </a:r>
            <a:r>
              <a:rPr lang="en-GB" b="1" dirty="0" err="1"/>
              <a:t>fuentes</a:t>
            </a:r>
            <a:endParaRPr lang="en-GB" dirty="0"/>
          </a:p>
        </p:txBody>
      </p:sp>
      <p:sp>
        <p:nvSpPr>
          <p:cNvPr id="13" name="Google Shape;12835;p202">
            <a:extLst>
              <a:ext uri="{FF2B5EF4-FFF2-40B4-BE49-F238E27FC236}">
                <a16:creationId xmlns:a16="http://schemas.microsoft.com/office/drawing/2014/main" id="{EF55BD4E-15ED-5085-BA9A-FC2C13D84267}"/>
              </a:ext>
            </a:extLst>
          </p:cNvPr>
          <p:cNvSpPr/>
          <p:nvPr/>
        </p:nvSpPr>
        <p:spPr>
          <a:xfrm>
            <a:off x="919682" y="457200"/>
            <a:ext cx="893952" cy="747867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D0FBC17-C2DF-1FD4-FB8A-1CE3B2CFD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410" y="1480576"/>
            <a:ext cx="7350659" cy="4996424"/>
          </a:xfrm>
        </p:spPr>
        <p:txBody>
          <a:bodyPr>
            <a:normAutofit/>
          </a:bodyPr>
          <a:lstStyle/>
          <a:p>
            <a:pPr marL="1123843" lvl="1" indent="-514350" algn="l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Quién</a:t>
            </a:r>
            <a:r>
              <a:rPr lang="es-ES" sz="2400" dirty="0">
                <a:solidFill>
                  <a:schemeClr val="tx1"/>
                </a:solidFill>
              </a:rPr>
              <a:t> (autoría): se conoce el nombre, afiliación y especialidad de quien escribe.</a:t>
            </a:r>
          </a:p>
          <a:p>
            <a:pPr marL="1123843" lvl="1" indent="-514350" algn="l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Qué</a:t>
            </a:r>
            <a:r>
              <a:rPr lang="es-ES" sz="2400" dirty="0">
                <a:solidFill>
                  <a:schemeClr val="tx1"/>
                </a:solidFill>
              </a:rPr>
              <a:t> (fuente): se trata de una fuente de rigor (revisión de la publicación).</a:t>
            </a:r>
          </a:p>
          <a:p>
            <a:pPr marL="1123843" lvl="1" indent="-514350" algn="l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Cómo</a:t>
            </a:r>
            <a:r>
              <a:rPr lang="es-ES" sz="2400" dirty="0">
                <a:solidFill>
                  <a:schemeClr val="tx1"/>
                </a:solidFill>
              </a:rPr>
              <a:t> (método): se aportan fuentes consultadas y se explica cómo se sabe lo que se afirma.</a:t>
            </a:r>
          </a:p>
          <a:p>
            <a:pPr marL="1123843" lvl="1" indent="-514350" algn="l">
              <a:lnSpc>
                <a:spcPct val="150000"/>
              </a:lnSpc>
              <a:buFont typeface="+mj-lt"/>
              <a:buAutoNum type="arabicPeriod"/>
            </a:pPr>
            <a:r>
              <a:rPr lang="es-ES" sz="2400" dirty="0">
                <a:solidFill>
                  <a:schemeClr val="accent4">
                    <a:lumMod val="75000"/>
                  </a:schemeClr>
                </a:solidFill>
              </a:rPr>
              <a:t>Por qué </a:t>
            </a:r>
            <a:r>
              <a:rPr lang="es-ES" sz="2400" dirty="0">
                <a:solidFill>
                  <a:schemeClr val="tx1"/>
                </a:solidFill>
              </a:rPr>
              <a:t>(finalidad): se sabe que la publicación no persigue fines deshonestos.</a:t>
            </a:r>
          </a:p>
          <a:p>
            <a:pPr marL="1123843" lvl="1" indent="-514350" algn="l">
              <a:lnSpc>
                <a:spcPct val="150000"/>
              </a:lnSpc>
              <a:buFont typeface="+mj-lt"/>
              <a:buAutoNum type="arabicPeriod"/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48F40F3A-BA6E-92E6-F411-8B2929BF9BCB}"/>
              </a:ext>
            </a:extLst>
          </p:cNvPr>
          <p:cNvSpPr/>
          <p:nvPr/>
        </p:nvSpPr>
        <p:spPr>
          <a:xfrm>
            <a:off x="9601200" y="5638800"/>
            <a:ext cx="206346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509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Blogs y redes </a:t>
            </a:r>
            <a:r>
              <a:rPr lang="en-GB" sz="2000" dirty="0" err="1">
                <a:solidFill>
                  <a:schemeClr val="tx1"/>
                </a:solidFill>
              </a:rPr>
              <a:t>sociales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17704306-D15F-4946-B6DA-F05389D2AB4B}"/>
              </a:ext>
            </a:extLst>
          </p:cNvPr>
          <p:cNvSpPr/>
          <p:nvPr/>
        </p:nvSpPr>
        <p:spPr>
          <a:xfrm>
            <a:off x="9601200" y="4693920"/>
            <a:ext cx="206346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509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/>
                </a:solidFill>
              </a:rPr>
              <a:t>Páginas</a:t>
            </a:r>
            <a:r>
              <a:rPr lang="en-GB" sz="2000" dirty="0">
                <a:solidFill>
                  <a:schemeClr val="tx1"/>
                </a:solidFill>
              </a:rPr>
              <a:t> web, IA</a:t>
            </a: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2DB9B4C1-1E52-0412-E92D-433C9BFD18D5}"/>
              </a:ext>
            </a:extLst>
          </p:cNvPr>
          <p:cNvSpPr/>
          <p:nvPr/>
        </p:nvSpPr>
        <p:spPr>
          <a:xfrm>
            <a:off x="9601200" y="3749040"/>
            <a:ext cx="2063460" cy="838200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rgbClr val="00509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TFGs, TFMs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29C565EB-6664-73EB-EE80-8E3526DC8E40}"/>
              </a:ext>
            </a:extLst>
          </p:cNvPr>
          <p:cNvSpPr/>
          <p:nvPr/>
        </p:nvSpPr>
        <p:spPr>
          <a:xfrm>
            <a:off x="9601200" y="2804160"/>
            <a:ext cx="2063460" cy="838200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>
            <a:solidFill>
              <a:srgbClr val="00509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Tesis </a:t>
            </a:r>
            <a:r>
              <a:rPr lang="en-GB" sz="2000" dirty="0" err="1">
                <a:solidFill>
                  <a:schemeClr val="tx1"/>
                </a:solidFill>
              </a:rPr>
              <a:t>doctorales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B308263E-BB78-7439-F355-F89CB2667475}"/>
              </a:ext>
            </a:extLst>
          </p:cNvPr>
          <p:cNvSpPr/>
          <p:nvPr/>
        </p:nvSpPr>
        <p:spPr>
          <a:xfrm>
            <a:off x="9601200" y="1859280"/>
            <a:ext cx="2063460" cy="838200"/>
          </a:xfrm>
          <a:prstGeom prst="roundRect">
            <a:avLst/>
          </a:prstGeom>
          <a:solidFill>
            <a:srgbClr val="D5FED2"/>
          </a:solidFill>
          <a:ln>
            <a:solidFill>
              <a:srgbClr val="00509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Libros y </a:t>
            </a:r>
            <a:r>
              <a:rPr lang="en-GB" sz="2000" dirty="0" err="1">
                <a:solidFill>
                  <a:schemeClr val="tx1"/>
                </a:solidFill>
              </a:rPr>
              <a:t>capítulos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académicos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9AEAEC3A-387A-45B4-6F6D-055FE265B096}"/>
              </a:ext>
            </a:extLst>
          </p:cNvPr>
          <p:cNvSpPr/>
          <p:nvPr/>
        </p:nvSpPr>
        <p:spPr>
          <a:xfrm>
            <a:off x="9601200" y="914400"/>
            <a:ext cx="2063460" cy="838200"/>
          </a:xfrm>
          <a:prstGeom prst="roundRect">
            <a:avLst/>
          </a:prstGeom>
          <a:solidFill>
            <a:srgbClr val="D5FED2"/>
          </a:solidFill>
          <a:ln>
            <a:solidFill>
              <a:srgbClr val="00509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/>
                </a:solidFill>
              </a:rPr>
              <a:t>Artículos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científicos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5799E186-DCE9-3E5B-4E2C-1E308065BAFD}"/>
              </a:ext>
            </a:extLst>
          </p:cNvPr>
          <p:cNvSpPr/>
          <p:nvPr/>
        </p:nvSpPr>
        <p:spPr>
          <a:xfrm>
            <a:off x="8103599" y="1565356"/>
            <a:ext cx="1149060" cy="481167"/>
          </a:xfrm>
          <a:prstGeom prst="roundRect">
            <a:avLst/>
          </a:prstGeom>
          <a:solidFill>
            <a:srgbClr val="B6FDB1"/>
          </a:solidFill>
          <a:ln>
            <a:solidFill>
              <a:srgbClr val="00509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/>
                </a:solidFill>
              </a:rPr>
              <a:t>Prioriza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DC890D47-2913-6A47-7B95-BEA109AEC739}"/>
              </a:ext>
            </a:extLst>
          </p:cNvPr>
          <p:cNvSpPr/>
          <p:nvPr/>
        </p:nvSpPr>
        <p:spPr>
          <a:xfrm>
            <a:off x="8103599" y="3455116"/>
            <a:ext cx="1149060" cy="4811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509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Usa</a:t>
            </a: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29F629DC-A6D8-9D8E-234C-2D7C5F747883}"/>
              </a:ext>
            </a:extLst>
          </p:cNvPr>
          <p:cNvSpPr/>
          <p:nvPr/>
        </p:nvSpPr>
        <p:spPr>
          <a:xfrm>
            <a:off x="8103599" y="5344877"/>
            <a:ext cx="1149060" cy="48116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509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Consulta</a:t>
            </a:r>
          </a:p>
        </p:txBody>
      </p:sp>
      <p:cxnSp>
        <p:nvCxnSpPr>
          <p:cNvPr id="23" name="Straight Arrow Connector 39">
            <a:extLst>
              <a:ext uri="{FF2B5EF4-FFF2-40B4-BE49-F238E27FC236}">
                <a16:creationId xmlns:a16="http://schemas.microsoft.com/office/drawing/2014/main" id="{27911FF7-E360-DC5F-A8A2-1842A4C9B872}"/>
              </a:ext>
            </a:extLst>
          </p:cNvPr>
          <p:cNvCxnSpPr>
            <a:cxnSpLocks/>
            <a:stCxn id="20" idx="3"/>
            <a:endCxn id="19" idx="1"/>
          </p:cNvCxnSpPr>
          <p:nvPr/>
        </p:nvCxnSpPr>
        <p:spPr>
          <a:xfrm flipV="1">
            <a:off x="9252659" y="1333500"/>
            <a:ext cx="348541" cy="4724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6" name="Straight Arrow Connector 39">
            <a:extLst>
              <a:ext uri="{FF2B5EF4-FFF2-40B4-BE49-F238E27FC236}">
                <a16:creationId xmlns:a16="http://schemas.microsoft.com/office/drawing/2014/main" id="{9242993D-D191-95D9-74B1-B15116A25B22}"/>
              </a:ext>
            </a:extLst>
          </p:cNvPr>
          <p:cNvCxnSpPr>
            <a:cxnSpLocks/>
            <a:stCxn id="20" idx="3"/>
            <a:endCxn id="18" idx="1"/>
          </p:cNvCxnSpPr>
          <p:nvPr/>
        </p:nvCxnSpPr>
        <p:spPr>
          <a:xfrm>
            <a:off x="9252659" y="1805940"/>
            <a:ext cx="348541" cy="4724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9" name="Straight Arrow Connector 39">
            <a:extLst>
              <a:ext uri="{FF2B5EF4-FFF2-40B4-BE49-F238E27FC236}">
                <a16:creationId xmlns:a16="http://schemas.microsoft.com/office/drawing/2014/main" id="{B273E9BD-5E07-4866-D9C3-02C52AE74F3A}"/>
              </a:ext>
            </a:extLst>
          </p:cNvPr>
          <p:cNvCxnSpPr>
            <a:cxnSpLocks/>
            <a:stCxn id="21" idx="3"/>
            <a:endCxn id="15" idx="1"/>
          </p:cNvCxnSpPr>
          <p:nvPr/>
        </p:nvCxnSpPr>
        <p:spPr>
          <a:xfrm flipV="1">
            <a:off x="9252659" y="3223260"/>
            <a:ext cx="348541" cy="4724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0" name="Straight Arrow Connector 39">
            <a:extLst>
              <a:ext uri="{FF2B5EF4-FFF2-40B4-BE49-F238E27FC236}">
                <a16:creationId xmlns:a16="http://schemas.microsoft.com/office/drawing/2014/main" id="{CE758EBC-1407-E552-13AE-67510C342ABE}"/>
              </a:ext>
            </a:extLst>
          </p:cNvPr>
          <p:cNvCxnSpPr>
            <a:cxnSpLocks/>
            <a:stCxn id="21" idx="3"/>
            <a:endCxn id="14" idx="1"/>
          </p:cNvCxnSpPr>
          <p:nvPr/>
        </p:nvCxnSpPr>
        <p:spPr>
          <a:xfrm>
            <a:off x="9252659" y="3695700"/>
            <a:ext cx="348541" cy="4724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5" name="Straight Arrow Connector 39">
            <a:extLst>
              <a:ext uri="{FF2B5EF4-FFF2-40B4-BE49-F238E27FC236}">
                <a16:creationId xmlns:a16="http://schemas.microsoft.com/office/drawing/2014/main" id="{F041D6BE-8161-EE58-9EA4-8044F4CEB18C}"/>
              </a:ext>
            </a:extLst>
          </p:cNvPr>
          <p:cNvCxnSpPr>
            <a:cxnSpLocks/>
            <a:stCxn id="22" idx="3"/>
            <a:endCxn id="8" idx="1"/>
          </p:cNvCxnSpPr>
          <p:nvPr/>
        </p:nvCxnSpPr>
        <p:spPr>
          <a:xfrm flipV="1">
            <a:off x="9252659" y="5113020"/>
            <a:ext cx="348541" cy="4724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6" name="Straight Arrow Connector 39">
            <a:extLst>
              <a:ext uri="{FF2B5EF4-FFF2-40B4-BE49-F238E27FC236}">
                <a16:creationId xmlns:a16="http://schemas.microsoft.com/office/drawing/2014/main" id="{4579F8DF-B929-6FF9-9ABC-7525B0802A1F}"/>
              </a:ext>
            </a:extLst>
          </p:cNvPr>
          <p:cNvCxnSpPr>
            <a:cxnSpLocks/>
            <a:stCxn id="22" idx="3"/>
            <a:endCxn id="7" idx="1"/>
          </p:cNvCxnSpPr>
          <p:nvPr/>
        </p:nvCxnSpPr>
        <p:spPr>
          <a:xfrm>
            <a:off x="9252659" y="5585461"/>
            <a:ext cx="348541" cy="472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5578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/>
          <p:cNvSpPr/>
          <p:nvPr/>
        </p:nvSpPr>
        <p:spPr>
          <a:xfrm>
            <a:off x="6477000" y="3116338"/>
            <a:ext cx="3706674" cy="625324"/>
          </a:xfrm>
          <a:prstGeom prst="hexagon">
            <a:avLst>
              <a:gd name="adj" fmla="val 28222"/>
              <a:gd name="vf" fmla="val 115470"/>
            </a:avLst>
          </a:prstGeom>
          <a:solidFill>
            <a:srgbClr val="C0E3FF"/>
          </a:solidFill>
          <a:ln>
            <a:solidFill>
              <a:srgbClr val="005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No textual (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indirecta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92516" y="1739821"/>
            <a:ext cx="1754192" cy="1635545"/>
          </a:xfrm>
          <a:prstGeom prst="roundRect">
            <a:avLst/>
          </a:prstGeom>
          <a:solidFill>
            <a:srgbClr val="C0E3F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Cita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forma </a:t>
            </a:r>
            <a:r>
              <a:rPr lang="en-US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abreviada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texto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1685601" y="329632"/>
            <a:ext cx="4263009" cy="977106"/>
          </a:xfrm>
        </p:spPr>
        <p:txBody>
          <a:bodyPr>
            <a:normAutofit/>
          </a:bodyPr>
          <a:lstStyle/>
          <a:p>
            <a:r>
              <a:rPr lang="en-GB" b="1" dirty="0" err="1"/>
              <a:t>Citar</a:t>
            </a:r>
            <a:r>
              <a:rPr lang="en-GB" b="1" dirty="0"/>
              <a:t> y </a:t>
            </a:r>
            <a:r>
              <a:rPr lang="en-GB" b="1" dirty="0" err="1"/>
              <a:t>referenciar</a:t>
            </a:r>
            <a:endParaRPr lang="en-GB" dirty="0"/>
          </a:p>
        </p:txBody>
      </p:sp>
      <p:sp>
        <p:nvSpPr>
          <p:cNvPr id="29" name="Freeform 585">
            <a:extLst>
              <a:ext uri="{FF2B5EF4-FFF2-40B4-BE49-F238E27FC236}">
                <a16:creationId xmlns:a16="http://schemas.microsoft.com/office/drawing/2014/main" id="{934FE23C-0998-4DE4-A967-1D8FFD9046F6}"/>
              </a:ext>
            </a:extLst>
          </p:cNvPr>
          <p:cNvSpPr>
            <a:spLocks/>
          </p:cNvSpPr>
          <p:nvPr/>
        </p:nvSpPr>
        <p:spPr bwMode="auto">
          <a:xfrm>
            <a:off x="3051041" y="2218970"/>
            <a:ext cx="694944" cy="694944"/>
          </a:xfrm>
          <a:prstGeom prst="ellipse">
            <a:avLst/>
          </a:prstGeom>
          <a:solidFill>
            <a:srgbClr val="C0E3FF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>
                <a:solidFill>
                  <a:srgbClr val="191C21"/>
                </a:solidFill>
              </a:rPr>
              <a:t>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092516" y="4492163"/>
            <a:ext cx="1980254" cy="1552928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Referencia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forma </a:t>
            </a:r>
            <a:r>
              <a:rPr lang="en-US" b="1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completa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bibliografía</a:t>
            </a:r>
            <a:endParaRPr lang="en-US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Freeform 585">
            <a:extLst>
              <a:ext uri="{FF2B5EF4-FFF2-40B4-BE49-F238E27FC236}">
                <a16:creationId xmlns:a16="http://schemas.microsoft.com/office/drawing/2014/main" id="{DB950164-DA89-4B25-9AF0-4F3307A5FC5E}"/>
              </a:ext>
            </a:extLst>
          </p:cNvPr>
          <p:cNvSpPr>
            <a:spLocks/>
          </p:cNvSpPr>
          <p:nvPr/>
        </p:nvSpPr>
        <p:spPr bwMode="auto">
          <a:xfrm>
            <a:off x="3051041" y="4886462"/>
            <a:ext cx="689438" cy="68943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>
                <a:solidFill>
                  <a:srgbClr val="191C21"/>
                </a:solidFill>
              </a:rPr>
              <a:t>2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875855" y="2116220"/>
            <a:ext cx="352434" cy="340183"/>
            <a:chOff x="809625" y="4348163"/>
            <a:chExt cx="593726" cy="573087"/>
          </a:xfrm>
          <a:solidFill>
            <a:sysClr val="window" lastClr="FFFFFF"/>
          </a:solidFill>
        </p:grpSpPr>
        <p:sp>
          <p:nvSpPr>
            <p:cNvPr id="51" name="Freeform 26"/>
            <p:cNvSpPr>
              <a:spLocks/>
            </p:cNvSpPr>
            <p:nvPr/>
          </p:nvSpPr>
          <p:spPr bwMode="auto">
            <a:xfrm>
              <a:off x="895350" y="4425950"/>
              <a:ext cx="136525" cy="133350"/>
            </a:xfrm>
            <a:custGeom>
              <a:avLst/>
              <a:gdLst>
                <a:gd name="T0" fmla="*/ 304 w 774"/>
                <a:gd name="T1" fmla="*/ 0 h 755"/>
                <a:gd name="T2" fmla="*/ 345 w 774"/>
                <a:gd name="T3" fmla="*/ 3 h 755"/>
                <a:gd name="T4" fmla="*/ 384 w 774"/>
                <a:gd name="T5" fmla="*/ 11 h 755"/>
                <a:gd name="T6" fmla="*/ 421 w 774"/>
                <a:gd name="T7" fmla="*/ 23 h 755"/>
                <a:gd name="T8" fmla="*/ 456 w 774"/>
                <a:gd name="T9" fmla="*/ 41 h 755"/>
                <a:gd name="T10" fmla="*/ 489 w 774"/>
                <a:gd name="T11" fmla="*/ 63 h 755"/>
                <a:gd name="T12" fmla="*/ 518 w 774"/>
                <a:gd name="T13" fmla="*/ 89 h 755"/>
                <a:gd name="T14" fmla="*/ 544 w 774"/>
                <a:gd name="T15" fmla="*/ 118 h 755"/>
                <a:gd name="T16" fmla="*/ 565 w 774"/>
                <a:gd name="T17" fmla="*/ 151 h 755"/>
                <a:gd name="T18" fmla="*/ 583 w 774"/>
                <a:gd name="T19" fmla="*/ 186 h 755"/>
                <a:gd name="T20" fmla="*/ 596 w 774"/>
                <a:gd name="T21" fmla="*/ 223 h 755"/>
                <a:gd name="T22" fmla="*/ 605 w 774"/>
                <a:gd name="T23" fmla="*/ 263 h 755"/>
                <a:gd name="T24" fmla="*/ 607 w 774"/>
                <a:gd name="T25" fmla="*/ 305 h 755"/>
                <a:gd name="T26" fmla="*/ 605 w 774"/>
                <a:gd name="T27" fmla="*/ 344 h 755"/>
                <a:gd name="T28" fmla="*/ 596 w 774"/>
                <a:gd name="T29" fmla="*/ 381 h 755"/>
                <a:gd name="T30" fmla="*/ 584 w 774"/>
                <a:gd name="T31" fmla="*/ 416 h 755"/>
                <a:gd name="T32" fmla="*/ 569 w 774"/>
                <a:gd name="T33" fmla="*/ 450 h 755"/>
                <a:gd name="T34" fmla="*/ 774 w 774"/>
                <a:gd name="T35" fmla="*/ 645 h 755"/>
                <a:gd name="T36" fmla="*/ 736 w 774"/>
                <a:gd name="T37" fmla="*/ 679 h 755"/>
                <a:gd name="T38" fmla="*/ 701 w 774"/>
                <a:gd name="T39" fmla="*/ 716 h 755"/>
                <a:gd name="T40" fmla="*/ 669 w 774"/>
                <a:gd name="T41" fmla="*/ 755 h 755"/>
                <a:gd name="T42" fmla="*/ 463 w 774"/>
                <a:gd name="T43" fmla="*/ 562 h 755"/>
                <a:gd name="T44" fmla="*/ 427 w 774"/>
                <a:gd name="T45" fmla="*/ 582 h 755"/>
                <a:gd name="T46" fmla="*/ 388 w 774"/>
                <a:gd name="T47" fmla="*/ 596 h 755"/>
                <a:gd name="T48" fmla="*/ 347 w 774"/>
                <a:gd name="T49" fmla="*/ 605 h 755"/>
                <a:gd name="T50" fmla="*/ 304 w 774"/>
                <a:gd name="T51" fmla="*/ 608 h 755"/>
                <a:gd name="T52" fmla="*/ 262 w 774"/>
                <a:gd name="T53" fmla="*/ 606 h 755"/>
                <a:gd name="T54" fmla="*/ 222 w 774"/>
                <a:gd name="T55" fmla="*/ 598 h 755"/>
                <a:gd name="T56" fmla="*/ 185 w 774"/>
                <a:gd name="T57" fmla="*/ 585 h 755"/>
                <a:gd name="T58" fmla="*/ 150 w 774"/>
                <a:gd name="T59" fmla="*/ 567 h 755"/>
                <a:gd name="T60" fmla="*/ 117 w 774"/>
                <a:gd name="T61" fmla="*/ 545 h 755"/>
                <a:gd name="T62" fmla="*/ 88 w 774"/>
                <a:gd name="T63" fmla="*/ 520 h 755"/>
                <a:gd name="T64" fmla="*/ 62 w 774"/>
                <a:gd name="T65" fmla="*/ 491 h 755"/>
                <a:gd name="T66" fmla="*/ 41 w 774"/>
                <a:gd name="T67" fmla="*/ 458 h 755"/>
                <a:gd name="T68" fmla="*/ 23 w 774"/>
                <a:gd name="T69" fmla="*/ 422 h 755"/>
                <a:gd name="T70" fmla="*/ 10 w 774"/>
                <a:gd name="T71" fmla="*/ 385 h 755"/>
                <a:gd name="T72" fmla="*/ 3 w 774"/>
                <a:gd name="T73" fmla="*/ 346 h 755"/>
                <a:gd name="T74" fmla="*/ 0 w 774"/>
                <a:gd name="T75" fmla="*/ 305 h 755"/>
                <a:gd name="T76" fmla="*/ 3 w 774"/>
                <a:gd name="T77" fmla="*/ 263 h 755"/>
                <a:gd name="T78" fmla="*/ 10 w 774"/>
                <a:gd name="T79" fmla="*/ 223 h 755"/>
                <a:gd name="T80" fmla="*/ 23 w 774"/>
                <a:gd name="T81" fmla="*/ 186 h 755"/>
                <a:gd name="T82" fmla="*/ 41 w 774"/>
                <a:gd name="T83" fmla="*/ 151 h 755"/>
                <a:gd name="T84" fmla="*/ 62 w 774"/>
                <a:gd name="T85" fmla="*/ 118 h 755"/>
                <a:gd name="T86" fmla="*/ 88 w 774"/>
                <a:gd name="T87" fmla="*/ 89 h 755"/>
                <a:gd name="T88" fmla="*/ 117 w 774"/>
                <a:gd name="T89" fmla="*/ 63 h 755"/>
                <a:gd name="T90" fmla="*/ 150 w 774"/>
                <a:gd name="T91" fmla="*/ 41 h 755"/>
                <a:gd name="T92" fmla="*/ 185 w 774"/>
                <a:gd name="T93" fmla="*/ 23 h 755"/>
                <a:gd name="T94" fmla="*/ 222 w 774"/>
                <a:gd name="T95" fmla="*/ 11 h 755"/>
                <a:gd name="T96" fmla="*/ 262 w 774"/>
                <a:gd name="T97" fmla="*/ 3 h 755"/>
                <a:gd name="T98" fmla="*/ 304 w 774"/>
                <a:gd name="T99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74" h="755">
                  <a:moveTo>
                    <a:pt x="304" y="0"/>
                  </a:moveTo>
                  <a:lnTo>
                    <a:pt x="345" y="3"/>
                  </a:lnTo>
                  <a:lnTo>
                    <a:pt x="384" y="11"/>
                  </a:lnTo>
                  <a:lnTo>
                    <a:pt x="421" y="23"/>
                  </a:lnTo>
                  <a:lnTo>
                    <a:pt x="456" y="41"/>
                  </a:lnTo>
                  <a:lnTo>
                    <a:pt x="489" y="63"/>
                  </a:lnTo>
                  <a:lnTo>
                    <a:pt x="518" y="89"/>
                  </a:lnTo>
                  <a:lnTo>
                    <a:pt x="544" y="118"/>
                  </a:lnTo>
                  <a:lnTo>
                    <a:pt x="565" y="151"/>
                  </a:lnTo>
                  <a:lnTo>
                    <a:pt x="583" y="186"/>
                  </a:lnTo>
                  <a:lnTo>
                    <a:pt x="596" y="223"/>
                  </a:lnTo>
                  <a:lnTo>
                    <a:pt x="605" y="263"/>
                  </a:lnTo>
                  <a:lnTo>
                    <a:pt x="607" y="305"/>
                  </a:lnTo>
                  <a:lnTo>
                    <a:pt x="605" y="344"/>
                  </a:lnTo>
                  <a:lnTo>
                    <a:pt x="596" y="381"/>
                  </a:lnTo>
                  <a:lnTo>
                    <a:pt x="584" y="416"/>
                  </a:lnTo>
                  <a:lnTo>
                    <a:pt x="569" y="450"/>
                  </a:lnTo>
                  <a:lnTo>
                    <a:pt x="774" y="645"/>
                  </a:lnTo>
                  <a:lnTo>
                    <a:pt x="736" y="679"/>
                  </a:lnTo>
                  <a:lnTo>
                    <a:pt x="701" y="716"/>
                  </a:lnTo>
                  <a:lnTo>
                    <a:pt x="669" y="755"/>
                  </a:lnTo>
                  <a:lnTo>
                    <a:pt x="463" y="562"/>
                  </a:lnTo>
                  <a:lnTo>
                    <a:pt x="427" y="582"/>
                  </a:lnTo>
                  <a:lnTo>
                    <a:pt x="388" y="596"/>
                  </a:lnTo>
                  <a:lnTo>
                    <a:pt x="347" y="605"/>
                  </a:lnTo>
                  <a:lnTo>
                    <a:pt x="304" y="608"/>
                  </a:lnTo>
                  <a:lnTo>
                    <a:pt x="262" y="606"/>
                  </a:lnTo>
                  <a:lnTo>
                    <a:pt x="222" y="598"/>
                  </a:lnTo>
                  <a:lnTo>
                    <a:pt x="185" y="585"/>
                  </a:lnTo>
                  <a:lnTo>
                    <a:pt x="150" y="567"/>
                  </a:lnTo>
                  <a:lnTo>
                    <a:pt x="117" y="545"/>
                  </a:lnTo>
                  <a:lnTo>
                    <a:pt x="88" y="520"/>
                  </a:lnTo>
                  <a:lnTo>
                    <a:pt x="62" y="491"/>
                  </a:lnTo>
                  <a:lnTo>
                    <a:pt x="41" y="458"/>
                  </a:lnTo>
                  <a:lnTo>
                    <a:pt x="23" y="422"/>
                  </a:lnTo>
                  <a:lnTo>
                    <a:pt x="10" y="385"/>
                  </a:lnTo>
                  <a:lnTo>
                    <a:pt x="3" y="346"/>
                  </a:lnTo>
                  <a:lnTo>
                    <a:pt x="0" y="305"/>
                  </a:lnTo>
                  <a:lnTo>
                    <a:pt x="3" y="263"/>
                  </a:lnTo>
                  <a:lnTo>
                    <a:pt x="10" y="223"/>
                  </a:lnTo>
                  <a:lnTo>
                    <a:pt x="23" y="186"/>
                  </a:lnTo>
                  <a:lnTo>
                    <a:pt x="41" y="151"/>
                  </a:lnTo>
                  <a:lnTo>
                    <a:pt x="62" y="118"/>
                  </a:lnTo>
                  <a:lnTo>
                    <a:pt x="88" y="89"/>
                  </a:lnTo>
                  <a:lnTo>
                    <a:pt x="117" y="63"/>
                  </a:lnTo>
                  <a:lnTo>
                    <a:pt x="150" y="41"/>
                  </a:lnTo>
                  <a:lnTo>
                    <a:pt x="185" y="23"/>
                  </a:lnTo>
                  <a:lnTo>
                    <a:pt x="222" y="11"/>
                  </a:lnTo>
                  <a:lnTo>
                    <a:pt x="262" y="3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7"/>
            <p:cNvSpPr>
              <a:spLocks/>
            </p:cNvSpPr>
            <p:nvPr/>
          </p:nvSpPr>
          <p:spPr bwMode="auto">
            <a:xfrm>
              <a:off x="1160463" y="4348163"/>
              <a:ext cx="139700" cy="187325"/>
            </a:xfrm>
            <a:custGeom>
              <a:avLst/>
              <a:gdLst>
                <a:gd name="T0" fmla="*/ 487 w 791"/>
                <a:gd name="T1" fmla="*/ 0 h 1056"/>
                <a:gd name="T2" fmla="*/ 487 w 791"/>
                <a:gd name="T3" fmla="*/ 0 h 1056"/>
                <a:gd name="T4" fmla="*/ 529 w 791"/>
                <a:gd name="T5" fmla="*/ 4 h 1056"/>
                <a:gd name="T6" fmla="*/ 568 w 791"/>
                <a:gd name="T7" fmla="*/ 12 h 1056"/>
                <a:gd name="T8" fmla="*/ 606 w 791"/>
                <a:gd name="T9" fmla="*/ 25 h 1056"/>
                <a:gd name="T10" fmla="*/ 641 w 791"/>
                <a:gd name="T11" fmla="*/ 43 h 1056"/>
                <a:gd name="T12" fmla="*/ 673 w 791"/>
                <a:gd name="T13" fmla="*/ 65 h 1056"/>
                <a:gd name="T14" fmla="*/ 702 w 791"/>
                <a:gd name="T15" fmla="*/ 90 h 1056"/>
                <a:gd name="T16" fmla="*/ 728 w 791"/>
                <a:gd name="T17" fmla="*/ 119 h 1056"/>
                <a:gd name="T18" fmla="*/ 749 w 791"/>
                <a:gd name="T19" fmla="*/ 151 h 1056"/>
                <a:gd name="T20" fmla="*/ 767 w 791"/>
                <a:gd name="T21" fmla="*/ 187 h 1056"/>
                <a:gd name="T22" fmla="*/ 780 w 791"/>
                <a:gd name="T23" fmla="*/ 225 h 1056"/>
                <a:gd name="T24" fmla="*/ 788 w 791"/>
                <a:gd name="T25" fmla="*/ 264 h 1056"/>
                <a:gd name="T26" fmla="*/ 791 w 791"/>
                <a:gd name="T27" fmla="*/ 305 h 1056"/>
                <a:gd name="T28" fmla="*/ 788 w 791"/>
                <a:gd name="T29" fmla="*/ 347 h 1056"/>
                <a:gd name="T30" fmla="*/ 780 w 791"/>
                <a:gd name="T31" fmla="*/ 386 h 1056"/>
                <a:gd name="T32" fmla="*/ 767 w 791"/>
                <a:gd name="T33" fmla="*/ 424 h 1056"/>
                <a:gd name="T34" fmla="*/ 749 w 791"/>
                <a:gd name="T35" fmla="*/ 459 h 1056"/>
                <a:gd name="T36" fmla="*/ 728 w 791"/>
                <a:gd name="T37" fmla="*/ 491 h 1056"/>
                <a:gd name="T38" fmla="*/ 702 w 791"/>
                <a:gd name="T39" fmla="*/ 520 h 1056"/>
                <a:gd name="T40" fmla="*/ 673 w 791"/>
                <a:gd name="T41" fmla="*/ 546 h 1056"/>
                <a:gd name="T42" fmla="*/ 641 w 791"/>
                <a:gd name="T43" fmla="*/ 568 h 1056"/>
                <a:gd name="T44" fmla="*/ 606 w 791"/>
                <a:gd name="T45" fmla="*/ 585 h 1056"/>
                <a:gd name="T46" fmla="*/ 568 w 791"/>
                <a:gd name="T47" fmla="*/ 599 h 1056"/>
                <a:gd name="T48" fmla="*/ 529 w 791"/>
                <a:gd name="T49" fmla="*/ 607 h 1056"/>
                <a:gd name="T50" fmla="*/ 487 w 791"/>
                <a:gd name="T51" fmla="*/ 610 h 1056"/>
                <a:gd name="T52" fmla="*/ 459 w 791"/>
                <a:gd name="T53" fmla="*/ 608 h 1056"/>
                <a:gd name="T54" fmla="*/ 431 w 791"/>
                <a:gd name="T55" fmla="*/ 603 h 1056"/>
                <a:gd name="T56" fmla="*/ 403 w 791"/>
                <a:gd name="T57" fmla="*/ 597 h 1056"/>
                <a:gd name="T58" fmla="*/ 132 w 791"/>
                <a:gd name="T59" fmla="*/ 1056 h 1056"/>
                <a:gd name="T60" fmla="*/ 89 w 791"/>
                <a:gd name="T61" fmla="*/ 1026 h 1056"/>
                <a:gd name="T62" fmla="*/ 46 w 791"/>
                <a:gd name="T63" fmla="*/ 1000 h 1056"/>
                <a:gd name="T64" fmla="*/ 0 w 791"/>
                <a:gd name="T65" fmla="*/ 977 h 1056"/>
                <a:gd name="T66" fmla="*/ 271 w 791"/>
                <a:gd name="T67" fmla="*/ 519 h 1056"/>
                <a:gd name="T68" fmla="*/ 246 w 791"/>
                <a:gd name="T69" fmla="*/ 490 h 1056"/>
                <a:gd name="T70" fmla="*/ 224 w 791"/>
                <a:gd name="T71" fmla="*/ 458 h 1056"/>
                <a:gd name="T72" fmla="*/ 207 w 791"/>
                <a:gd name="T73" fmla="*/ 423 h 1056"/>
                <a:gd name="T74" fmla="*/ 195 w 791"/>
                <a:gd name="T75" fmla="*/ 386 h 1056"/>
                <a:gd name="T76" fmla="*/ 186 w 791"/>
                <a:gd name="T77" fmla="*/ 347 h 1056"/>
                <a:gd name="T78" fmla="*/ 183 w 791"/>
                <a:gd name="T79" fmla="*/ 305 h 1056"/>
                <a:gd name="T80" fmla="*/ 186 w 791"/>
                <a:gd name="T81" fmla="*/ 264 h 1056"/>
                <a:gd name="T82" fmla="*/ 195 w 791"/>
                <a:gd name="T83" fmla="*/ 224 h 1056"/>
                <a:gd name="T84" fmla="*/ 207 w 791"/>
                <a:gd name="T85" fmla="*/ 187 h 1056"/>
                <a:gd name="T86" fmla="*/ 224 w 791"/>
                <a:gd name="T87" fmla="*/ 151 h 1056"/>
                <a:gd name="T88" fmla="*/ 247 w 791"/>
                <a:gd name="T89" fmla="*/ 119 h 1056"/>
                <a:gd name="T90" fmla="*/ 272 w 791"/>
                <a:gd name="T91" fmla="*/ 90 h 1056"/>
                <a:gd name="T92" fmla="*/ 302 w 791"/>
                <a:gd name="T93" fmla="*/ 65 h 1056"/>
                <a:gd name="T94" fmla="*/ 334 w 791"/>
                <a:gd name="T95" fmla="*/ 43 h 1056"/>
                <a:gd name="T96" fmla="*/ 369 w 791"/>
                <a:gd name="T97" fmla="*/ 25 h 1056"/>
                <a:gd name="T98" fmla="*/ 406 w 791"/>
                <a:gd name="T99" fmla="*/ 12 h 1056"/>
                <a:gd name="T100" fmla="*/ 446 w 791"/>
                <a:gd name="T101" fmla="*/ 4 h 1056"/>
                <a:gd name="T102" fmla="*/ 487 w 791"/>
                <a:gd name="T103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91" h="1056">
                  <a:moveTo>
                    <a:pt x="487" y="0"/>
                  </a:moveTo>
                  <a:lnTo>
                    <a:pt x="487" y="0"/>
                  </a:lnTo>
                  <a:lnTo>
                    <a:pt x="529" y="4"/>
                  </a:lnTo>
                  <a:lnTo>
                    <a:pt x="568" y="12"/>
                  </a:lnTo>
                  <a:lnTo>
                    <a:pt x="606" y="25"/>
                  </a:lnTo>
                  <a:lnTo>
                    <a:pt x="641" y="43"/>
                  </a:lnTo>
                  <a:lnTo>
                    <a:pt x="673" y="65"/>
                  </a:lnTo>
                  <a:lnTo>
                    <a:pt x="702" y="90"/>
                  </a:lnTo>
                  <a:lnTo>
                    <a:pt x="728" y="119"/>
                  </a:lnTo>
                  <a:lnTo>
                    <a:pt x="749" y="151"/>
                  </a:lnTo>
                  <a:lnTo>
                    <a:pt x="767" y="187"/>
                  </a:lnTo>
                  <a:lnTo>
                    <a:pt x="780" y="225"/>
                  </a:lnTo>
                  <a:lnTo>
                    <a:pt x="788" y="264"/>
                  </a:lnTo>
                  <a:lnTo>
                    <a:pt x="791" y="305"/>
                  </a:lnTo>
                  <a:lnTo>
                    <a:pt x="788" y="347"/>
                  </a:lnTo>
                  <a:lnTo>
                    <a:pt x="780" y="386"/>
                  </a:lnTo>
                  <a:lnTo>
                    <a:pt x="767" y="424"/>
                  </a:lnTo>
                  <a:lnTo>
                    <a:pt x="749" y="459"/>
                  </a:lnTo>
                  <a:lnTo>
                    <a:pt x="728" y="491"/>
                  </a:lnTo>
                  <a:lnTo>
                    <a:pt x="702" y="520"/>
                  </a:lnTo>
                  <a:lnTo>
                    <a:pt x="673" y="546"/>
                  </a:lnTo>
                  <a:lnTo>
                    <a:pt x="641" y="568"/>
                  </a:lnTo>
                  <a:lnTo>
                    <a:pt x="606" y="585"/>
                  </a:lnTo>
                  <a:lnTo>
                    <a:pt x="568" y="599"/>
                  </a:lnTo>
                  <a:lnTo>
                    <a:pt x="529" y="607"/>
                  </a:lnTo>
                  <a:lnTo>
                    <a:pt x="487" y="610"/>
                  </a:lnTo>
                  <a:lnTo>
                    <a:pt x="459" y="608"/>
                  </a:lnTo>
                  <a:lnTo>
                    <a:pt x="431" y="603"/>
                  </a:lnTo>
                  <a:lnTo>
                    <a:pt x="403" y="597"/>
                  </a:lnTo>
                  <a:lnTo>
                    <a:pt x="132" y="1056"/>
                  </a:lnTo>
                  <a:lnTo>
                    <a:pt x="89" y="1026"/>
                  </a:lnTo>
                  <a:lnTo>
                    <a:pt x="46" y="1000"/>
                  </a:lnTo>
                  <a:lnTo>
                    <a:pt x="0" y="977"/>
                  </a:lnTo>
                  <a:lnTo>
                    <a:pt x="271" y="519"/>
                  </a:lnTo>
                  <a:lnTo>
                    <a:pt x="246" y="490"/>
                  </a:lnTo>
                  <a:lnTo>
                    <a:pt x="224" y="458"/>
                  </a:lnTo>
                  <a:lnTo>
                    <a:pt x="207" y="423"/>
                  </a:lnTo>
                  <a:lnTo>
                    <a:pt x="195" y="386"/>
                  </a:lnTo>
                  <a:lnTo>
                    <a:pt x="186" y="347"/>
                  </a:lnTo>
                  <a:lnTo>
                    <a:pt x="183" y="305"/>
                  </a:lnTo>
                  <a:lnTo>
                    <a:pt x="186" y="264"/>
                  </a:lnTo>
                  <a:lnTo>
                    <a:pt x="195" y="224"/>
                  </a:lnTo>
                  <a:lnTo>
                    <a:pt x="207" y="187"/>
                  </a:lnTo>
                  <a:lnTo>
                    <a:pt x="224" y="151"/>
                  </a:lnTo>
                  <a:lnTo>
                    <a:pt x="247" y="119"/>
                  </a:lnTo>
                  <a:lnTo>
                    <a:pt x="272" y="90"/>
                  </a:lnTo>
                  <a:lnTo>
                    <a:pt x="302" y="65"/>
                  </a:lnTo>
                  <a:lnTo>
                    <a:pt x="334" y="43"/>
                  </a:lnTo>
                  <a:lnTo>
                    <a:pt x="369" y="25"/>
                  </a:lnTo>
                  <a:lnTo>
                    <a:pt x="406" y="12"/>
                  </a:lnTo>
                  <a:lnTo>
                    <a:pt x="446" y="4"/>
                  </a:lnTo>
                  <a:lnTo>
                    <a:pt x="4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8"/>
            <p:cNvSpPr>
              <a:spLocks/>
            </p:cNvSpPr>
            <p:nvPr/>
          </p:nvSpPr>
          <p:spPr bwMode="auto">
            <a:xfrm>
              <a:off x="1230313" y="4602163"/>
              <a:ext cx="173038" cy="107950"/>
            </a:xfrm>
            <a:custGeom>
              <a:avLst/>
              <a:gdLst>
                <a:gd name="T0" fmla="*/ 677 w 980"/>
                <a:gd name="T1" fmla="*/ 0 h 609"/>
                <a:gd name="T2" fmla="*/ 718 w 980"/>
                <a:gd name="T3" fmla="*/ 2 h 609"/>
                <a:gd name="T4" fmla="*/ 757 w 980"/>
                <a:gd name="T5" fmla="*/ 11 h 609"/>
                <a:gd name="T6" fmla="*/ 794 w 980"/>
                <a:gd name="T7" fmla="*/ 24 h 609"/>
                <a:gd name="T8" fmla="*/ 829 w 980"/>
                <a:gd name="T9" fmla="*/ 42 h 609"/>
                <a:gd name="T10" fmla="*/ 862 w 980"/>
                <a:gd name="T11" fmla="*/ 63 h 609"/>
                <a:gd name="T12" fmla="*/ 891 w 980"/>
                <a:gd name="T13" fmla="*/ 89 h 609"/>
                <a:gd name="T14" fmla="*/ 917 w 980"/>
                <a:gd name="T15" fmla="*/ 118 h 609"/>
                <a:gd name="T16" fmla="*/ 939 w 980"/>
                <a:gd name="T17" fmla="*/ 151 h 609"/>
                <a:gd name="T18" fmla="*/ 956 w 980"/>
                <a:gd name="T19" fmla="*/ 186 h 609"/>
                <a:gd name="T20" fmla="*/ 970 w 980"/>
                <a:gd name="T21" fmla="*/ 224 h 609"/>
                <a:gd name="T22" fmla="*/ 978 w 980"/>
                <a:gd name="T23" fmla="*/ 263 h 609"/>
                <a:gd name="T24" fmla="*/ 980 w 980"/>
                <a:gd name="T25" fmla="*/ 304 h 609"/>
                <a:gd name="T26" fmla="*/ 978 w 980"/>
                <a:gd name="T27" fmla="*/ 346 h 609"/>
                <a:gd name="T28" fmla="*/ 970 w 980"/>
                <a:gd name="T29" fmla="*/ 386 h 609"/>
                <a:gd name="T30" fmla="*/ 956 w 980"/>
                <a:gd name="T31" fmla="*/ 423 h 609"/>
                <a:gd name="T32" fmla="*/ 939 w 980"/>
                <a:gd name="T33" fmla="*/ 458 h 609"/>
                <a:gd name="T34" fmla="*/ 917 w 980"/>
                <a:gd name="T35" fmla="*/ 490 h 609"/>
                <a:gd name="T36" fmla="*/ 891 w 980"/>
                <a:gd name="T37" fmla="*/ 520 h 609"/>
                <a:gd name="T38" fmla="*/ 862 w 980"/>
                <a:gd name="T39" fmla="*/ 545 h 609"/>
                <a:gd name="T40" fmla="*/ 829 w 980"/>
                <a:gd name="T41" fmla="*/ 568 h 609"/>
                <a:gd name="T42" fmla="*/ 794 w 980"/>
                <a:gd name="T43" fmla="*/ 585 h 609"/>
                <a:gd name="T44" fmla="*/ 757 w 980"/>
                <a:gd name="T45" fmla="*/ 598 h 609"/>
                <a:gd name="T46" fmla="*/ 718 w 980"/>
                <a:gd name="T47" fmla="*/ 606 h 609"/>
                <a:gd name="T48" fmla="*/ 677 w 980"/>
                <a:gd name="T49" fmla="*/ 609 h 609"/>
                <a:gd name="T50" fmla="*/ 636 w 980"/>
                <a:gd name="T51" fmla="*/ 606 h 609"/>
                <a:gd name="T52" fmla="*/ 597 w 980"/>
                <a:gd name="T53" fmla="*/ 599 h 609"/>
                <a:gd name="T54" fmla="*/ 560 w 980"/>
                <a:gd name="T55" fmla="*/ 585 h 609"/>
                <a:gd name="T56" fmla="*/ 525 w 980"/>
                <a:gd name="T57" fmla="*/ 569 h 609"/>
                <a:gd name="T58" fmla="*/ 493 w 980"/>
                <a:gd name="T59" fmla="*/ 547 h 609"/>
                <a:gd name="T60" fmla="*/ 464 w 980"/>
                <a:gd name="T61" fmla="*/ 522 h 609"/>
                <a:gd name="T62" fmla="*/ 440 w 980"/>
                <a:gd name="T63" fmla="*/ 493 h 609"/>
                <a:gd name="T64" fmla="*/ 417 w 980"/>
                <a:gd name="T65" fmla="*/ 461 h 609"/>
                <a:gd name="T66" fmla="*/ 400 w 980"/>
                <a:gd name="T67" fmla="*/ 427 h 609"/>
                <a:gd name="T68" fmla="*/ 386 w 980"/>
                <a:gd name="T69" fmla="*/ 391 h 609"/>
                <a:gd name="T70" fmla="*/ 378 w 980"/>
                <a:gd name="T71" fmla="*/ 352 h 609"/>
                <a:gd name="T72" fmla="*/ 0 w 980"/>
                <a:gd name="T73" fmla="*/ 315 h 609"/>
                <a:gd name="T74" fmla="*/ 8 w 980"/>
                <a:gd name="T75" fmla="*/ 268 h 609"/>
                <a:gd name="T76" fmla="*/ 13 w 980"/>
                <a:gd name="T77" fmla="*/ 219 h 609"/>
                <a:gd name="T78" fmla="*/ 15 w 980"/>
                <a:gd name="T79" fmla="*/ 170 h 609"/>
                <a:gd name="T80" fmla="*/ 14 w 980"/>
                <a:gd name="T81" fmla="*/ 162 h 609"/>
                <a:gd name="T82" fmla="*/ 392 w 980"/>
                <a:gd name="T83" fmla="*/ 200 h 609"/>
                <a:gd name="T84" fmla="*/ 409 w 980"/>
                <a:gd name="T85" fmla="*/ 162 h 609"/>
                <a:gd name="T86" fmla="*/ 430 w 980"/>
                <a:gd name="T87" fmla="*/ 127 h 609"/>
                <a:gd name="T88" fmla="*/ 456 w 980"/>
                <a:gd name="T89" fmla="*/ 96 h 609"/>
                <a:gd name="T90" fmla="*/ 486 w 980"/>
                <a:gd name="T91" fmla="*/ 69 h 609"/>
                <a:gd name="T92" fmla="*/ 518 w 980"/>
                <a:gd name="T93" fmla="*/ 45 h 609"/>
                <a:gd name="T94" fmla="*/ 554 w 980"/>
                <a:gd name="T95" fmla="*/ 26 h 609"/>
                <a:gd name="T96" fmla="*/ 593 w 980"/>
                <a:gd name="T97" fmla="*/ 12 h 609"/>
                <a:gd name="T98" fmla="*/ 634 w 980"/>
                <a:gd name="T99" fmla="*/ 3 h 609"/>
                <a:gd name="T100" fmla="*/ 677 w 980"/>
                <a:gd name="T101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0" h="609">
                  <a:moveTo>
                    <a:pt x="677" y="0"/>
                  </a:moveTo>
                  <a:lnTo>
                    <a:pt x="718" y="2"/>
                  </a:lnTo>
                  <a:lnTo>
                    <a:pt x="757" y="11"/>
                  </a:lnTo>
                  <a:lnTo>
                    <a:pt x="794" y="24"/>
                  </a:lnTo>
                  <a:lnTo>
                    <a:pt x="829" y="42"/>
                  </a:lnTo>
                  <a:lnTo>
                    <a:pt x="862" y="63"/>
                  </a:lnTo>
                  <a:lnTo>
                    <a:pt x="891" y="89"/>
                  </a:lnTo>
                  <a:lnTo>
                    <a:pt x="917" y="118"/>
                  </a:lnTo>
                  <a:lnTo>
                    <a:pt x="939" y="151"/>
                  </a:lnTo>
                  <a:lnTo>
                    <a:pt x="956" y="186"/>
                  </a:lnTo>
                  <a:lnTo>
                    <a:pt x="970" y="224"/>
                  </a:lnTo>
                  <a:lnTo>
                    <a:pt x="978" y="263"/>
                  </a:lnTo>
                  <a:lnTo>
                    <a:pt x="980" y="304"/>
                  </a:lnTo>
                  <a:lnTo>
                    <a:pt x="978" y="346"/>
                  </a:lnTo>
                  <a:lnTo>
                    <a:pt x="970" y="386"/>
                  </a:lnTo>
                  <a:lnTo>
                    <a:pt x="956" y="423"/>
                  </a:lnTo>
                  <a:lnTo>
                    <a:pt x="939" y="458"/>
                  </a:lnTo>
                  <a:lnTo>
                    <a:pt x="917" y="490"/>
                  </a:lnTo>
                  <a:lnTo>
                    <a:pt x="891" y="520"/>
                  </a:lnTo>
                  <a:lnTo>
                    <a:pt x="862" y="545"/>
                  </a:lnTo>
                  <a:lnTo>
                    <a:pt x="829" y="568"/>
                  </a:lnTo>
                  <a:lnTo>
                    <a:pt x="794" y="585"/>
                  </a:lnTo>
                  <a:lnTo>
                    <a:pt x="757" y="598"/>
                  </a:lnTo>
                  <a:lnTo>
                    <a:pt x="718" y="606"/>
                  </a:lnTo>
                  <a:lnTo>
                    <a:pt x="677" y="609"/>
                  </a:lnTo>
                  <a:lnTo>
                    <a:pt x="636" y="606"/>
                  </a:lnTo>
                  <a:lnTo>
                    <a:pt x="597" y="599"/>
                  </a:lnTo>
                  <a:lnTo>
                    <a:pt x="560" y="585"/>
                  </a:lnTo>
                  <a:lnTo>
                    <a:pt x="525" y="569"/>
                  </a:lnTo>
                  <a:lnTo>
                    <a:pt x="493" y="547"/>
                  </a:lnTo>
                  <a:lnTo>
                    <a:pt x="464" y="522"/>
                  </a:lnTo>
                  <a:lnTo>
                    <a:pt x="440" y="493"/>
                  </a:lnTo>
                  <a:lnTo>
                    <a:pt x="417" y="461"/>
                  </a:lnTo>
                  <a:lnTo>
                    <a:pt x="400" y="427"/>
                  </a:lnTo>
                  <a:lnTo>
                    <a:pt x="386" y="391"/>
                  </a:lnTo>
                  <a:lnTo>
                    <a:pt x="378" y="352"/>
                  </a:lnTo>
                  <a:lnTo>
                    <a:pt x="0" y="315"/>
                  </a:lnTo>
                  <a:lnTo>
                    <a:pt x="8" y="268"/>
                  </a:lnTo>
                  <a:lnTo>
                    <a:pt x="13" y="219"/>
                  </a:lnTo>
                  <a:lnTo>
                    <a:pt x="15" y="170"/>
                  </a:lnTo>
                  <a:lnTo>
                    <a:pt x="14" y="162"/>
                  </a:lnTo>
                  <a:lnTo>
                    <a:pt x="392" y="200"/>
                  </a:lnTo>
                  <a:lnTo>
                    <a:pt x="409" y="162"/>
                  </a:lnTo>
                  <a:lnTo>
                    <a:pt x="430" y="127"/>
                  </a:lnTo>
                  <a:lnTo>
                    <a:pt x="456" y="96"/>
                  </a:lnTo>
                  <a:lnTo>
                    <a:pt x="486" y="69"/>
                  </a:lnTo>
                  <a:lnTo>
                    <a:pt x="518" y="45"/>
                  </a:lnTo>
                  <a:lnTo>
                    <a:pt x="554" y="26"/>
                  </a:lnTo>
                  <a:lnTo>
                    <a:pt x="593" y="12"/>
                  </a:lnTo>
                  <a:lnTo>
                    <a:pt x="634" y="3"/>
                  </a:lnTo>
                  <a:lnTo>
                    <a:pt x="6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29"/>
            <p:cNvSpPr>
              <a:spLocks/>
            </p:cNvSpPr>
            <p:nvPr/>
          </p:nvSpPr>
          <p:spPr bwMode="auto">
            <a:xfrm>
              <a:off x="1111250" y="4748213"/>
              <a:ext cx="106363" cy="173037"/>
            </a:xfrm>
            <a:custGeom>
              <a:avLst/>
              <a:gdLst>
                <a:gd name="T0" fmla="*/ 229 w 608"/>
                <a:gd name="T1" fmla="*/ 0 h 978"/>
                <a:gd name="T2" fmla="*/ 314 w 608"/>
                <a:gd name="T3" fmla="*/ 370 h 978"/>
                <a:gd name="T4" fmla="*/ 357 w 608"/>
                <a:gd name="T5" fmla="*/ 374 h 978"/>
                <a:gd name="T6" fmla="*/ 399 w 608"/>
                <a:gd name="T7" fmla="*/ 385 h 978"/>
                <a:gd name="T8" fmla="*/ 438 w 608"/>
                <a:gd name="T9" fmla="*/ 401 h 978"/>
                <a:gd name="T10" fmla="*/ 474 w 608"/>
                <a:gd name="T11" fmla="*/ 422 h 978"/>
                <a:gd name="T12" fmla="*/ 507 w 608"/>
                <a:gd name="T13" fmla="*/ 448 h 978"/>
                <a:gd name="T14" fmla="*/ 536 w 608"/>
                <a:gd name="T15" fmla="*/ 478 h 978"/>
                <a:gd name="T16" fmla="*/ 561 w 608"/>
                <a:gd name="T17" fmla="*/ 511 h 978"/>
                <a:gd name="T18" fmla="*/ 581 w 608"/>
                <a:gd name="T19" fmla="*/ 548 h 978"/>
                <a:gd name="T20" fmla="*/ 596 w 608"/>
                <a:gd name="T21" fmla="*/ 587 h 978"/>
                <a:gd name="T22" fmla="*/ 605 w 608"/>
                <a:gd name="T23" fmla="*/ 630 h 978"/>
                <a:gd name="T24" fmla="*/ 608 w 608"/>
                <a:gd name="T25" fmla="*/ 674 h 978"/>
                <a:gd name="T26" fmla="*/ 605 w 608"/>
                <a:gd name="T27" fmla="*/ 715 h 978"/>
                <a:gd name="T28" fmla="*/ 597 w 608"/>
                <a:gd name="T29" fmla="*/ 755 h 978"/>
                <a:gd name="T30" fmla="*/ 585 w 608"/>
                <a:gd name="T31" fmla="*/ 792 h 978"/>
                <a:gd name="T32" fmla="*/ 566 w 608"/>
                <a:gd name="T33" fmla="*/ 827 h 978"/>
                <a:gd name="T34" fmla="*/ 544 w 608"/>
                <a:gd name="T35" fmla="*/ 860 h 978"/>
                <a:gd name="T36" fmla="*/ 519 w 608"/>
                <a:gd name="T37" fmla="*/ 889 h 978"/>
                <a:gd name="T38" fmla="*/ 490 w 608"/>
                <a:gd name="T39" fmla="*/ 915 h 978"/>
                <a:gd name="T40" fmla="*/ 458 w 608"/>
                <a:gd name="T41" fmla="*/ 937 h 978"/>
                <a:gd name="T42" fmla="*/ 423 w 608"/>
                <a:gd name="T43" fmla="*/ 954 h 978"/>
                <a:gd name="T44" fmla="*/ 385 w 608"/>
                <a:gd name="T45" fmla="*/ 968 h 978"/>
                <a:gd name="T46" fmla="*/ 346 w 608"/>
                <a:gd name="T47" fmla="*/ 976 h 978"/>
                <a:gd name="T48" fmla="*/ 304 w 608"/>
                <a:gd name="T49" fmla="*/ 978 h 978"/>
                <a:gd name="T50" fmla="*/ 263 w 608"/>
                <a:gd name="T51" fmla="*/ 976 h 978"/>
                <a:gd name="T52" fmla="*/ 224 w 608"/>
                <a:gd name="T53" fmla="*/ 968 h 978"/>
                <a:gd name="T54" fmla="*/ 186 w 608"/>
                <a:gd name="T55" fmla="*/ 954 h 978"/>
                <a:gd name="T56" fmla="*/ 151 w 608"/>
                <a:gd name="T57" fmla="*/ 937 h 978"/>
                <a:gd name="T58" fmla="*/ 119 w 608"/>
                <a:gd name="T59" fmla="*/ 915 h 978"/>
                <a:gd name="T60" fmla="*/ 90 w 608"/>
                <a:gd name="T61" fmla="*/ 889 h 978"/>
                <a:gd name="T62" fmla="*/ 64 w 608"/>
                <a:gd name="T63" fmla="*/ 860 h 978"/>
                <a:gd name="T64" fmla="*/ 42 w 608"/>
                <a:gd name="T65" fmla="*/ 827 h 978"/>
                <a:gd name="T66" fmla="*/ 25 w 608"/>
                <a:gd name="T67" fmla="*/ 792 h 978"/>
                <a:gd name="T68" fmla="*/ 11 w 608"/>
                <a:gd name="T69" fmla="*/ 755 h 978"/>
                <a:gd name="T70" fmla="*/ 3 w 608"/>
                <a:gd name="T71" fmla="*/ 715 h 978"/>
                <a:gd name="T72" fmla="*/ 0 w 608"/>
                <a:gd name="T73" fmla="*/ 674 h 978"/>
                <a:gd name="T74" fmla="*/ 3 w 608"/>
                <a:gd name="T75" fmla="*/ 631 h 978"/>
                <a:gd name="T76" fmla="*/ 13 w 608"/>
                <a:gd name="T77" fmla="*/ 589 h 978"/>
                <a:gd name="T78" fmla="*/ 27 w 608"/>
                <a:gd name="T79" fmla="*/ 551 h 978"/>
                <a:gd name="T80" fmla="*/ 47 w 608"/>
                <a:gd name="T81" fmla="*/ 515 h 978"/>
                <a:gd name="T82" fmla="*/ 70 w 608"/>
                <a:gd name="T83" fmla="*/ 482 h 978"/>
                <a:gd name="T84" fmla="*/ 98 w 608"/>
                <a:gd name="T85" fmla="*/ 452 h 978"/>
                <a:gd name="T86" fmla="*/ 130 w 608"/>
                <a:gd name="T87" fmla="*/ 426 h 978"/>
                <a:gd name="T88" fmla="*/ 165 w 608"/>
                <a:gd name="T89" fmla="*/ 405 h 978"/>
                <a:gd name="T90" fmla="*/ 80 w 608"/>
                <a:gd name="T91" fmla="*/ 34 h 978"/>
                <a:gd name="T92" fmla="*/ 131 w 608"/>
                <a:gd name="T93" fmla="*/ 26 h 978"/>
                <a:gd name="T94" fmla="*/ 181 w 608"/>
                <a:gd name="T95" fmla="*/ 15 h 978"/>
                <a:gd name="T96" fmla="*/ 229 w 608"/>
                <a:gd name="T97" fmla="*/ 0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8" h="978">
                  <a:moveTo>
                    <a:pt x="229" y="0"/>
                  </a:moveTo>
                  <a:lnTo>
                    <a:pt x="314" y="370"/>
                  </a:lnTo>
                  <a:lnTo>
                    <a:pt x="357" y="374"/>
                  </a:lnTo>
                  <a:lnTo>
                    <a:pt x="399" y="385"/>
                  </a:lnTo>
                  <a:lnTo>
                    <a:pt x="438" y="401"/>
                  </a:lnTo>
                  <a:lnTo>
                    <a:pt x="474" y="422"/>
                  </a:lnTo>
                  <a:lnTo>
                    <a:pt x="507" y="448"/>
                  </a:lnTo>
                  <a:lnTo>
                    <a:pt x="536" y="478"/>
                  </a:lnTo>
                  <a:lnTo>
                    <a:pt x="561" y="511"/>
                  </a:lnTo>
                  <a:lnTo>
                    <a:pt x="581" y="548"/>
                  </a:lnTo>
                  <a:lnTo>
                    <a:pt x="596" y="587"/>
                  </a:lnTo>
                  <a:lnTo>
                    <a:pt x="605" y="630"/>
                  </a:lnTo>
                  <a:lnTo>
                    <a:pt x="608" y="674"/>
                  </a:lnTo>
                  <a:lnTo>
                    <a:pt x="605" y="715"/>
                  </a:lnTo>
                  <a:lnTo>
                    <a:pt x="597" y="755"/>
                  </a:lnTo>
                  <a:lnTo>
                    <a:pt x="585" y="792"/>
                  </a:lnTo>
                  <a:lnTo>
                    <a:pt x="566" y="827"/>
                  </a:lnTo>
                  <a:lnTo>
                    <a:pt x="544" y="860"/>
                  </a:lnTo>
                  <a:lnTo>
                    <a:pt x="519" y="889"/>
                  </a:lnTo>
                  <a:lnTo>
                    <a:pt x="490" y="915"/>
                  </a:lnTo>
                  <a:lnTo>
                    <a:pt x="458" y="937"/>
                  </a:lnTo>
                  <a:lnTo>
                    <a:pt x="423" y="954"/>
                  </a:lnTo>
                  <a:lnTo>
                    <a:pt x="385" y="968"/>
                  </a:lnTo>
                  <a:lnTo>
                    <a:pt x="346" y="976"/>
                  </a:lnTo>
                  <a:lnTo>
                    <a:pt x="304" y="978"/>
                  </a:lnTo>
                  <a:lnTo>
                    <a:pt x="263" y="976"/>
                  </a:lnTo>
                  <a:lnTo>
                    <a:pt x="224" y="968"/>
                  </a:lnTo>
                  <a:lnTo>
                    <a:pt x="186" y="954"/>
                  </a:lnTo>
                  <a:lnTo>
                    <a:pt x="151" y="937"/>
                  </a:lnTo>
                  <a:lnTo>
                    <a:pt x="119" y="915"/>
                  </a:lnTo>
                  <a:lnTo>
                    <a:pt x="90" y="889"/>
                  </a:lnTo>
                  <a:lnTo>
                    <a:pt x="64" y="860"/>
                  </a:lnTo>
                  <a:lnTo>
                    <a:pt x="42" y="827"/>
                  </a:lnTo>
                  <a:lnTo>
                    <a:pt x="25" y="792"/>
                  </a:lnTo>
                  <a:lnTo>
                    <a:pt x="11" y="755"/>
                  </a:lnTo>
                  <a:lnTo>
                    <a:pt x="3" y="715"/>
                  </a:lnTo>
                  <a:lnTo>
                    <a:pt x="0" y="674"/>
                  </a:lnTo>
                  <a:lnTo>
                    <a:pt x="3" y="631"/>
                  </a:lnTo>
                  <a:lnTo>
                    <a:pt x="13" y="589"/>
                  </a:lnTo>
                  <a:lnTo>
                    <a:pt x="27" y="551"/>
                  </a:lnTo>
                  <a:lnTo>
                    <a:pt x="47" y="515"/>
                  </a:lnTo>
                  <a:lnTo>
                    <a:pt x="70" y="482"/>
                  </a:lnTo>
                  <a:lnTo>
                    <a:pt x="98" y="452"/>
                  </a:lnTo>
                  <a:lnTo>
                    <a:pt x="130" y="426"/>
                  </a:lnTo>
                  <a:lnTo>
                    <a:pt x="165" y="405"/>
                  </a:lnTo>
                  <a:lnTo>
                    <a:pt x="80" y="34"/>
                  </a:lnTo>
                  <a:lnTo>
                    <a:pt x="131" y="26"/>
                  </a:lnTo>
                  <a:lnTo>
                    <a:pt x="181" y="15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809625" y="4659313"/>
              <a:ext cx="190500" cy="109537"/>
            </a:xfrm>
            <a:custGeom>
              <a:avLst/>
              <a:gdLst>
                <a:gd name="T0" fmla="*/ 1028 w 1077"/>
                <a:gd name="T1" fmla="*/ 0 h 628"/>
                <a:gd name="T2" fmla="*/ 1041 w 1077"/>
                <a:gd name="T3" fmla="*/ 49 h 628"/>
                <a:gd name="T4" fmla="*/ 1058 w 1077"/>
                <a:gd name="T5" fmla="*/ 98 h 628"/>
                <a:gd name="T6" fmla="*/ 1077 w 1077"/>
                <a:gd name="T7" fmla="*/ 144 h 628"/>
                <a:gd name="T8" fmla="*/ 605 w 1077"/>
                <a:gd name="T9" fmla="*/ 304 h 628"/>
                <a:gd name="T10" fmla="*/ 606 w 1077"/>
                <a:gd name="T11" fmla="*/ 313 h 628"/>
                <a:gd name="T12" fmla="*/ 607 w 1077"/>
                <a:gd name="T13" fmla="*/ 323 h 628"/>
                <a:gd name="T14" fmla="*/ 605 w 1077"/>
                <a:gd name="T15" fmla="*/ 365 h 628"/>
                <a:gd name="T16" fmla="*/ 597 w 1077"/>
                <a:gd name="T17" fmla="*/ 405 h 628"/>
                <a:gd name="T18" fmla="*/ 583 w 1077"/>
                <a:gd name="T19" fmla="*/ 442 h 628"/>
                <a:gd name="T20" fmla="*/ 566 w 1077"/>
                <a:gd name="T21" fmla="*/ 477 h 628"/>
                <a:gd name="T22" fmla="*/ 544 w 1077"/>
                <a:gd name="T23" fmla="*/ 509 h 628"/>
                <a:gd name="T24" fmla="*/ 519 w 1077"/>
                <a:gd name="T25" fmla="*/ 539 h 628"/>
                <a:gd name="T26" fmla="*/ 490 w 1077"/>
                <a:gd name="T27" fmla="*/ 565 h 628"/>
                <a:gd name="T28" fmla="*/ 457 w 1077"/>
                <a:gd name="T29" fmla="*/ 587 h 628"/>
                <a:gd name="T30" fmla="*/ 422 w 1077"/>
                <a:gd name="T31" fmla="*/ 604 h 628"/>
                <a:gd name="T32" fmla="*/ 385 w 1077"/>
                <a:gd name="T33" fmla="*/ 618 h 628"/>
                <a:gd name="T34" fmla="*/ 344 w 1077"/>
                <a:gd name="T35" fmla="*/ 625 h 628"/>
                <a:gd name="T36" fmla="*/ 303 w 1077"/>
                <a:gd name="T37" fmla="*/ 628 h 628"/>
                <a:gd name="T38" fmla="*/ 262 w 1077"/>
                <a:gd name="T39" fmla="*/ 625 h 628"/>
                <a:gd name="T40" fmla="*/ 223 w 1077"/>
                <a:gd name="T41" fmla="*/ 618 h 628"/>
                <a:gd name="T42" fmla="*/ 186 w 1077"/>
                <a:gd name="T43" fmla="*/ 604 h 628"/>
                <a:gd name="T44" fmla="*/ 151 w 1077"/>
                <a:gd name="T45" fmla="*/ 587 h 628"/>
                <a:gd name="T46" fmla="*/ 118 w 1077"/>
                <a:gd name="T47" fmla="*/ 565 h 628"/>
                <a:gd name="T48" fmla="*/ 89 w 1077"/>
                <a:gd name="T49" fmla="*/ 539 h 628"/>
                <a:gd name="T50" fmla="*/ 63 w 1077"/>
                <a:gd name="T51" fmla="*/ 509 h 628"/>
                <a:gd name="T52" fmla="*/ 41 w 1077"/>
                <a:gd name="T53" fmla="*/ 477 h 628"/>
                <a:gd name="T54" fmla="*/ 24 w 1077"/>
                <a:gd name="T55" fmla="*/ 442 h 628"/>
                <a:gd name="T56" fmla="*/ 11 w 1077"/>
                <a:gd name="T57" fmla="*/ 405 h 628"/>
                <a:gd name="T58" fmla="*/ 3 w 1077"/>
                <a:gd name="T59" fmla="*/ 365 h 628"/>
                <a:gd name="T60" fmla="*/ 0 w 1077"/>
                <a:gd name="T61" fmla="*/ 323 h 628"/>
                <a:gd name="T62" fmla="*/ 3 w 1077"/>
                <a:gd name="T63" fmla="*/ 282 h 628"/>
                <a:gd name="T64" fmla="*/ 11 w 1077"/>
                <a:gd name="T65" fmla="*/ 243 h 628"/>
                <a:gd name="T66" fmla="*/ 24 w 1077"/>
                <a:gd name="T67" fmla="*/ 205 h 628"/>
                <a:gd name="T68" fmla="*/ 41 w 1077"/>
                <a:gd name="T69" fmla="*/ 170 h 628"/>
                <a:gd name="T70" fmla="*/ 63 w 1077"/>
                <a:gd name="T71" fmla="*/ 137 h 628"/>
                <a:gd name="T72" fmla="*/ 89 w 1077"/>
                <a:gd name="T73" fmla="*/ 108 h 628"/>
                <a:gd name="T74" fmla="*/ 118 w 1077"/>
                <a:gd name="T75" fmla="*/ 82 h 628"/>
                <a:gd name="T76" fmla="*/ 151 w 1077"/>
                <a:gd name="T77" fmla="*/ 61 h 628"/>
                <a:gd name="T78" fmla="*/ 186 w 1077"/>
                <a:gd name="T79" fmla="*/ 43 h 628"/>
                <a:gd name="T80" fmla="*/ 223 w 1077"/>
                <a:gd name="T81" fmla="*/ 30 h 628"/>
                <a:gd name="T82" fmla="*/ 262 w 1077"/>
                <a:gd name="T83" fmla="*/ 22 h 628"/>
                <a:gd name="T84" fmla="*/ 303 w 1077"/>
                <a:gd name="T85" fmla="*/ 19 h 628"/>
                <a:gd name="T86" fmla="*/ 343 w 1077"/>
                <a:gd name="T87" fmla="*/ 21 h 628"/>
                <a:gd name="T88" fmla="*/ 380 w 1077"/>
                <a:gd name="T89" fmla="*/ 30 h 628"/>
                <a:gd name="T90" fmla="*/ 416 w 1077"/>
                <a:gd name="T91" fmla="*/ 41 h 628"/>
                <a:gd name="T92" fmla="*/ 451 w 1077"/>
                <a:gd name="T93" fmla="*/ 58 h 628"/>
                <a:gd name="T94" fmla="*/ 481 w 1077"/>
                <a:gd name="T95" fmla="*/ 77 h 628"/>
                <a:gd name="T96" fmla="*/ 510 w 1077"/>
                <a:gd name="T97" fmla="*/ 101 h 628"/>
                <a:gd name="T98" fmla="*/ 536 w 1077"/>
                <a:gd name="T99" fmla="*/ 128 h 628"/>
                <a:gd name="T100" fmla="*/ 558 w 1077"/>
                <a:gd name="T101" fmla="*/ 158 h 628"/>
                <a:gd name="T102" fmla="*/ 1028 w 1077"/>
                <a:gd name="T103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7" h="628">
                  <a:moveTo>
                    <a:pt x="1028" y="0"/>
                  </a:moveTo>
                  <a:lnTo>
                    <a:pt x="1041" y="49"/>
                  </a:lnTo>
                  <a:lnTo>
                    <a:pt x="1058" y="98"/>
                  </a:lnTo>
                  <a:lnTo>
                    <a:pt x="1077" y="144"/>
                  </a:lnTo>
                  <a:lnTo>
                    <a:pt x="605" y="304"/>
                  </a:lnTo>
                  <a:lnTo>
                    <a:pt x="606" y="313"/>
                  </a:lnTo>
                  <a:lnTo>
                    <a:pt x="607" y="323"/>
                  </a:lnTo>
                  <a:lnTo>
                    <a:pt x="605" y="365"/>
                  </a:lnTo>
                  <a:lnTo>
                    <a:pt x="597" y="405"/>
                  </a:lnTo>
                  <a:lnTo>
                    <a:pt x="583" y="442"/>
                  </a:lnTo>
                  <a:lnTo>
                    <a:pt x="566" y="477"/>
                  </a:lnTo>
                  <a:lnTo>
                    <a:pt x="544" y="509"/>
                  </a:lnTo>
                  <a:lnTo>
                    <a:pt x="519" y="539"/>
                  </a:lnTo>
                  <a:lnTo>
                    <a:pt x="490" y="565"/>
                  </a:lnTo>
                  <a:lnTo>
                    <a:pt x="457" y="587"/>
                  </a:lnTo>
                  <a:lnTo>
                    <a:pt x="422" y="604"/>
                  </a:lnTo>
                  <a:lnTo>
                    <a:pt x="385" y="618"/>
                  </a:lnTo>
                  <a:lnTo>
                    <a:pt x="344" y="625"/>
                  </a:lnTo>
                  <a:lnTo>
                    <a:pt x="303" y="628"/>
                  </a:lnTo>
                  <a:lnTo>
                    <a:pt x="262" y="625"/>
                  </a:lnTo>
                  <a:lnTo>
                    <a:pt x="223" y="618"/>
                  </a:lnTo>
                  <a:lnTo>
                    <a:pt x="186" y="604"/>
                  </a:lnTo>
                  <a:lnTo>
                    <a:pt x="151" y="587"/>
                  </a:lnTo>
                  <a:lnTo>
                    <a:pt x="118" y="565"/>
                  </a:lnTo>
                  <a:lnTo>
                    <a:pt x="89" y="539"/>
                  </a:lnTo>
                  <a:lnTo>
                    <a:pt x="63" y="509"/>
                  </a:lnTo>
                  <a:lnTo>
                    <a:pt x="41" y="477"/>
                  </a:lnTo>
                  <a:lnTo>
                    <a:pt x="24" y="442"/>
                  </a:lnTo>
                  <a:lnTo>
                    <a:pt x="11" y="405"/>
                  </a:lnTo>
                  <a:lnTo>
                    <a:pt x="3" y="365"/>
                  </a:lnTo>
                  <a:lnTo>
                    <a:pt x="0" y="323"/>
                  </a:lnTo>
                  <a:lnTo>
                    <a:pt x="3" y="282"/>
                  </a:lnTo>
                  <a:lnTo>
                    <a:pt x="11" y="243"/>
                  </a:lnTo>
                  <a:lnTo>
                    <a:pt x="24" y="205"/>
                  </a:lnTo>
                  <a:lnTo>
                    <a:pt x="41" y="170"/>
                  </a:lnTo>
                  <a:lnTo>
                    <a:pt x="63" y="137"/>
                  </a:lnTo>
                  <a:lnTo>
                    <a:pt x="89" y="108"/>
                  </a:lnTo>
                  <a:lnTo>
                    <a:pt x="118" y="82"/>
                  </a:lnTo>
                  <a:lnTo>
                    <a:pt x="151" y="61"/>
                  </a:lnTo>
                  <a:lnTo>
                    <a:pt x="186" y="43"/>
                  </a:lnTo>
                  <a:lnTo>
                    <a:pt x="223" y="30"/>
                  </a:lnTo>
                  <a:lnTo>
                    <a:pt x="262" y="22"/>
                  </a:lnTo>
                  <a:lnTo>
                    <a:pt x="303" y="19"/>
                  </a:lnTo>
                  <a:lnTo>
                    <a:pt x="343" y="21"/>
                  </a:lnTo>
                  <a:lnTo>
                    <a:pt x="380" y="30"/>
                  </a:lnTo>
                  <a:lnTo>
                    <a:pt x="416" y="41"/>
                  </a:lnTo>
                  <a:lnTo>
                    <a:pt x="451" y="58"/>
                  </a:lnTo>
                  <a:lnTo>
                    <a:pt x="481" y="77"/>
                  </a:lnTo>
                  <a:lnTo>
                    <a:pt x="510" y="101"/>
                  </a:lnTo>
                  <a:lnTo>
                    <a:pt x="536" y="128"/>
                  </a:lnTo>
                  <a:lnTo>
                    <a:pt x="558" y="158"/>
                  </a:lnTo>
                  <a:lnTo>
                    <a:pt x="10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31"/>
            <p:cNvSpPr>
              <a:spLocks/>
            </p:cNvSpPr>
            <p:nvPr/>
          </p:nvSpPr>
          <p:spPr bwMode="auto">
            <a:xfrm>
              <a:off x="1019175" y="4540250"/>
              <a:ext cx="184150" cy="184150"/>
            </a:xfrm>
            <a:custGeom>
              <a:avLst/>
              <a:gdLst>
                <a:gd name="T0" fmla="*/ 520 w 1042"/>
                <a:gd name="T1" fmla="*/ 0 h 1045"/>
                <a:gd name="T2" fmla="*/ 577 w 1042"/>
                <a:gd name="T3" fmla="*/ 3 h 1045"/>
                <a:gd name="T4" fmla="*/ 633 w 1042"/>
                <a:gd name="T5" fmla="*/ 12 h 1045"/>
                <a:gd name="T6" fmla="*/ 685 w 1042"/>
                <a:gd name="T7" fmla="*/ 27 h 1045"/>
                <a:gd name="T8" fmla="*/ 736 w 1042"/>
                <a:gd name="T9" fmla="*/ 46 h 1045"/>
                <a:gd name="T10" fmla="*/ 783 w 1042"/>
                <a:gd name="T11" fmla="*/ 71 h 1045"/>
                <a:gd name="T12" fmla="*/ 828 w 1042"/>
                <a:gd name="T13" fmla="*/ 101 h 1045"/>
                <a:gd name="T14" fmla="*/ 870 w 1042"/>
                <a:gd name="T15" fmla="*/ 135 h 1045"/>
                <a:gd name="T16" fmla="*/ 907 w 1042"/>
                <a:gd name="T17" fmla="*/ 172 h 1045"/>
                <a:gd name="T18" fmla="*/ 941 w 1042"/>
                <a:gd name="T19" fmla="*/ 214 h 1045"/>
                <a:gd name="T20" fmla="*/ 971 w 1042"/>
                <a:gd name="T21" fmla="*/ 259 h 1045"/>
                <a:gd name="T22" fmla="*/ 995 w 1042"/>
                <a:gd name="T23" fmla="*/ 307 h 1045"/>
                <a:gd name="T24" fmla="*/ 1015 w 1042"/>
                <a:gd name="T25" fmla="*/ 357 h 1045"/>
                <a:gd name="T26" fmla="*/ 1029 w 1042"/>
                <a:gd name="T27" fmla="*/ 410 h 1045"/>
                <a:gd name="T28" fmla="*/ 1039 w 1042"/>
                <a:gd name="T29" fmla="*/ 465 h 1045"/>
                <a:gd name="T30" fmla="*/ 1042 w 1042"/>
                <a:gd name="T31" fmla="*/ 522 h 1045"/>
                <a:gd name="T32" fmla="*/ 1039 w 1042"/>
                <a:gd name="T33" fmla="*/ 579 h 1045"/>
                <a:gd name="T34" fmla="*/ 1029 w 1042"/>
                <a:gd name="T35" fmla="*/ 634 h 1045"/>
                <a:gd name="T36" fmla="*/ 1015 w 1042"/>
                <a:gd name="T37" fmla="*/ 687 h 1045"/>
                <a:gd name="T38" fmla="*/ 995 w 1042"/>
                <a:gd name="T39" fmla="*/ 738 h 1045"/>
                <a:gd name="T40" fmla="*/ 971 w 1042"/>
                <a:gd name="T41" fmla="*/ 785 h 1045"/>
                <a:gd name="T42" fmla="*/ 941 w 1042"/>
                <a:gd name="T43" fmla="*/ 831 h 1045"/>
                <a:gd name="T44" fmla="*/ 907 w 1042"/>
                <a:gd name="T45" fmla="*/ 872 h 1045"/>
                <a:gd name="T46" fmla="*/ 870 w 1042"/>
                <a:gd name="T47" fmla="*/ 910 h 1045"/>
                <a:gd name="T48" fmla="*/ 828 w 1042"/>
                <a:gd name="T49" fmla="*/ 944 h 1045"/>
                <a:gd name="T50" fmla="*/ 783 w 1042"/>
                <a:gd name="T51" fmla="*/ 974 h 1045"/>
                <a:gd name="T52" fmla="*/ 736 w 1042"/>
                <a:gd name="T53" fmla="*/ 998 h 1045"/>
                <a:gd name="T54" fmla="*/ 685 w 1042"/>
                <a:gd name="T55" fmla="*/ 1018 h 1045"/>
                <a:gd name="T56" fmla="*/ 633 w 1042"/>
                <a:gd name="T57" fmla="*/ 1032 h 1045"/>
                <a:gd name="T58" fmla="*/ 577 w 1042"/>
                <a:gd name="T59" fmla="*/ 1042 h 1045"/>
                <a:gd name="T60" fmla="*/ 520 w 1042"/>
                <a:gd name="T61" fmla="*/ 1045 h 1045"/>
                <a:gd name="T62" fmla="*/ 463 w 1042"/>
                <a:gd name="T63" fmla="*/ 1042 h 1045"/>
                <a:gd name="T64" fmla="*/ 409 w 1042"/>
                <a:gd name="T65" fmla="*/ 1032 h 1045"/>
                <a:gd name="T66" fmla="*/ 356 w 1042"/>
                <a:gd name="T67" fmla="*/ 1018 h 1045"/>
                <a:gd name="T68" fmla="*/ 306 w 1042"/>
                <a:gd name="T69" fmla="*/ 998 h 1045"/>
                <a:gd name="T70" fmla="*/ 258 w 1042"/>
                <a:gd name="T71" fmla="*/ 974 h 1045"/>
                <a:gd name="T72" fmla="*/ 213 w 1042"/>
                <a:gd name="T73" fmla="*/ 944 h 1045"/>
                <a:gd name="T74" fmla="*/ 172 w 1042"/>
                <a:gd name="T75" fmla="*/ 910 h 1045"/>
                <a:gd name="T76" fmla="*/ 134 w 1042"/>
                <a:gd name="T77" fmla="*/ 872 h 1045"/>
                <a:gd name="T78" fmla="*/ 101 w 1042"/>
                <a:gd name="T79" fmla="*/ 831 h 1045"/>
                <a:gd name="T80" fmla="*/ 71 w 1042"/>
                <a:gd name="T81" fmla="*/ 785 h 1045"/>
                <a:gd name="T82" fmla="*/ 46 w 1042"/>
                <a:gd name="T83" fmla="*/ 738 h 1045"/>
                <a:gd name="T84" fmla="*/ 26 w 1042"/>
                <a:gd name="T85" fmla="*/ 687 h 1045"/>
                <a:gd name="T86" fmla="*/ 12 w 1042"/>
                <a:gd name="T87" fmla="*/ 634 h 1045"/>
                <a:gd name="T88" fmla="*/ 3 w 1042"/>
                <a:gd name="T89" fmla="*/ 579 h 1045"/>
                <a:gd name="T90" fmla="*/ 0 w 1042"/>
                <a:gd name="T91" fmla="*/ 522 h 1045"/>
                <a:gd name="T92" fmla="*/ 3 w 1042"/>
                <a:gd name="T93" fmla="*/ 465 h 1045"/>
                <a:gd name="T94" fmla="*/ 12 w 1042"/>
                <a:gd name="T95" fmla="*/ 410 h 1045"/>
                <a:gd name="T96" fmla="*/ 26 w 1042"/>
                <a:gd name="T97" fmla="*/ 357 h 1045"/>
                <a:gd name="T98" fmla="*/ 46 w 1042"/>
                <a:gd name="T99" fmla="*/ 307 h 1045"/>
                <a:gd name="T100" fmla="*/ 71 w 1042"/>
                <a:gd name="T101" fmla="*/ 259 h 1045"/>
                <a:gd name="T102" fmla="*/ 101 w 1042"/>
                <a:gd name="T103" fmla="*/ 214 h 1045"/>
                <a:gd name="T104" fmla="*/ 134 w 1042"/>
                <a:gd name="T105" fmla="*/ 172 h 1045"/>
                <a:gd name="T106" fmla="*/ 172 w 1042"/>
                <a:gd name="T107" fmla="*/ 135 h 1045"/>
                <a:gd name="T108" fmla="*/ 213 w 1042"/>
                <a:gd name="T109" fmla="*/ 101 h 1045"/>
                <a:gd name="T110" fmla="*/ 258 w 1042"/>
                <a:gd name="T111" fmla="*/ 71 h 1045"/>
                <a:gd name="T112" fmla="*/ 306 w 1042"/>
                <a:gd name="T113" fmla="*/ 46 h 1045"/>
                <a:gd name="T114" fmla="*/ 356 w 1042"/>
                <a:gd name="T115" fmla="*/ 27 h 1045"/>
                <a:gd name="T116" fmla="*/ 409 w 1042"/>
                <a:gd name="T117" fmla="*/ 12 h 1045"/>
                <a:gd name="T118" fmla="*/ 463 w 1042"/>
                <a:gd name="T119" fmla="*/ 3 h 1045"/>
                <a:gd name="T120" fmla="*/ 520 w 1042"/>
                <a:gd name="T121" fmla="*/ 0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2" h="1045">
                  <a:moveTo>
                    <a:pt x="520" y="0"/>
                  </a:moveTo>
                  <a:lnTo>
                    <a:pt x="577" y="3"/>
                  </a:lnTo>
                  <a:lnTo>
                    <a:pt x="633" y="12"/>
                  </a:lnTo>
                  <a:lnTo>
                    <a:pt x="685" y="27"/>
                  </a:lnTo>
                  <a:lnTo>
                    <a:pt x="736" y="46"/>
                  </a:lnTo>
                  <a:lnTo>
                    <a:pt x="783" y="71"/>
                  </a:lnTo>
                  <a:lnTo>
                    <a:pt x="828" y="101"/>
                  </a:lnTo>
                  <a:lnTo>
                    <a:pt x="870" y="135"/>
                  </a:lnTo>
                  <a:lnTo>
                    <a:pt x="907" y="172"/>
                  </a:lnTo>
                  <a:lnTo>
                    <a:pt x="941" y="214"/>
                  </a:lnTo>
                  <a:lnTo>
                    <a:pt x="971" y="259"/>
                  </a:lnTo>
                  <a:lnTo>
                    <a:pt x="995" y="307"/>
                  </a:lnTo>
                  <a:lnTo>
                    <a:pt x="1015" y="357"/>
                  </a:lnTo>
                  <a:lnTo>
                    <a:pt x="1029" y="410"/>
                  </a:lnTo>
                  <a:lnTo>
                    <a:pt x="1039" y="465"/>
                  </a:lnTo>
                  <a:lnTo>
                    <a:pt x="1042" y="522"/>
                  </a:lnTo>
                  <a:lnTo>
                    <a:pt x="1039" y="579"/>
                  </a:lnTo>
                  <a:lnTo>
                    <a:pt x="1029" y="634"/>
                  </a:lnTo>
                  <a:lnTo>
                    <a:pt x="1015" y="687"/>
                  </a:lnTo>
                  <a:lnTo>
                    <a:pt x="995" y="738"/>
                  </a:lnTo>
                  <a:lnTo>
                    <a:pt x="971" y="785"/>
                  </a:lnTo>
                  <a:lnTo>
                    <a:pt x="941" y="831"/>
                  </a:lnTo>
                  <a:lnTo>
                    <a:pt x="907" y="872"/>
                  </a:lnTo>
                  <a:lnTo>
                    <a:pt x="870" y="910"/>
                  </a:lnTo>
                  <a:lnTo>
                    <a:pt x="828" y="944"/>
                  </a:lnTo>
                  <a:lnTo>
                    <a:pt x="783" y="974"/>
                  </a:lnTo>
                  <a:lnTo>
                    <a:pt x="736" y="998"/>
                  </a:lnTo>
                  <a:lnTo>
                    <a:pt x="685" y="1018"/>
                  </a:lnTo>
                  <a:lnTo>
                    <a:pt x="633" y="1032"/>
                  </a:lnTo>
                  <a:lnTo>
                    <a:pt x="577" y="1042"/>
                  </a:lnTo>
                  <a:lnTo>
                    <a:pt x="520" y="1045"/>
                  </a:lnTo>
                  <a:lnTo>
                    <a:pt x="463" y="1042"/>
                  </a:lnTo>
                  <a:lnTo>
                    <a:pt x="409" y="1032"/>
                  </a:lnTo>
                  <a:lnTo>
                    <a:pt x="356" y="1018"/>
                  </a:lnTo>
                  <a:lnTo>
                    <a:pt x="306" y="998"/>
                  </a:lnTo>
                  <a:lnTo>
                    <a:pt x="258" y="974"/>
                  </a:lnTo>
                  <a:lnTo>
                    <a:pt x="213" y="944"/>
                  </a:lnTo>
                  <a:lnTo>
                    <a:pt x="172" y="910"/>
                  </a:lnTo>
                  <a:lnTo>
                    <a:pt x="134" y="872"/>
                  </a:lnTo>
                  <a:lnTo>
                    <a:pt x="101" y="831"/>
                  </a:lnTo>
                  <a:lnTo>
                    <a:pt x="71" y="785"/>
                  </a:lnTo>
                  <a:lnTo>
                    <a:pt x="46" y="738"/>
                  </a:lnTo>
                  <a:lnTo>
                    <a:pt x="26" y="687"/>
                  </a:lnTo>
                  <a:lnTo>
                    <a:pt x="12" y="634"/>
                  </a:lnTo>
                  <a:lnTo>
                    <a:pt x="3" y="579"/>
                  </a:lnTo>
                  <a:lnTo>
                    <a:pt x="0" y="522"/>
                  </a:lnTo>
                  <a:lnTo>
                    <a:pt x="3" y="465"/>
                  </a:lnTo>
                  <a:lnTo>
                    <a:pt x="12" y="410"/>
                  </a:lnTo>
                  <a:lnTo>
                    <a:pt x="26" y="357"/>
                  </a:lnTo>
                  <a:lnTo>
                    <a:pt x="46" y="307"/>
                  </a:lnTo>
                  <a:lnTo>
                    <a:pt x="71" y="259"/>
                  </a:lnTo>
                  <a:lnTo>
                    <a:pt x="101" y="214"/>
                  </a:lnTo>
                  <a:lnTo>
                    <a:pt x="134" y="172"/>
                  </a:lnTo>
                  <a:lnTo>
                    <a:pt x="172" y="135"/>
                  </a:lnTo>
                  <a:lnTo>
                    <a:pt x="213" y="101"/>
                  </a:lnTo>
                  <a:lnTo>
                    <a:pt x="258" y="71"/>
                  </a:lnTo>
                  <a:lnTo>
                    <a:pt x="306" y="46"/>
                  </a:lnTo>
                  <a:lnTo>
                    <a:pt x="356" y="27"/>
                  </a:lnTo>
                  <a:lnTo>
                    <a:pt x="409" y="12"/>
                  </a:lnTo>
                  <a:lnTo>
                    <a:pt x="463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18"/>
          <p:cNvGrpSpPr>
            <a:grpSpLocks noChangeAspect="1"/>
          </p:cNvGrpSpPr>
          <p:nvPr/>
        </p:nvGrpSpPr>
        <p:grpSpPr bwMode="auto">
          <a:xfrm>
            <a:off x="1326218" y="3033340"/>
            <a:ext cx="1323453" cy="3163903"/>
            <a:chOff x="4361" y="855"/>
            <a:chExt cx="919" cy="2197"/>
          </a:xfrm>
        </p:grpSpPr>
        <p:sp>
          <p:nvSpPr>
            <p:cNvPr id="62" name="Freeform 19"/>
            <p:cNvSpPr>
              <a:spLocks noEditPoints="1"/>
            </p:cNvSpPr>
            <p:nvPr/>
          </p:nvSpPr>
          <p:spPr bwMode="auto">
            <a:xfrm>
              <a:off x="4361" y="855"/>
              <a:ext cx="919" cy="2197"/>
            </a:xfrm>
            <a:custGeom>
              <a:avLst/>
              <a:gdLst>
                <a:gd name="T0" fmla="*/ 471 w 540"/>
                <a:gd name="T1" fmla="*/ 272 h 1295"/>
                <a:gd name="T2" fmla="*/ 525 w 540"/>
                <a:gd name="T3" fmla="*/ 521 h 1295"/>
                <a:gd name="T4" fmla="*/ 452 w 540"/>
                <a:gd name="T5" fmla="*/ 623 h 1295"/>
                <a:gd name="T6" fmla="*/ 451 w 540"/>
                <a:gd name="T7" fmla="*/ 492 h 1295"/>
                <a:gd name="T8" fmla="*/ 451 w 540"/>
                <a:gd name="T9" fmla="*/ 449 h 1295"/>
                <a:gd name="T10" fmla="*/ 330 w 540"/>
                <a:gd name="T11" fmla="*/ 10 h 1295"/>
                <a:gd name="T12" fmla="*/ 364 w 540"/>
                <a:gd name="T13" fmla="*/ 38 h 1295"/>
                <a:gd name="T14" fmla="*/ 374 w 540"/>
                <a:gd name="T15" fmla="*/ 112 h 1295"/>
                <a:gd name="T16" fmla="*/ 358 w 540"/>
                <a:gd name="T17" fmla="*/ 142 h 1295"/>
                <a:gd name="T18" fmla="*/ 355 w 540"/>
                <a:gd name="T19" fmla="*/ 188 h 1295"/>
                <a:gd name="T20" fmla="*/ 425 w 540"/>
                <a:gd name="T21" fmla="*/ 230 h 1295"/>
                <a:gd name="T22" fmla="*/ 451 w 540"/>
                <a:gd name="T23" fmla="*/ 449 h 1295"/>
                <a:gd name="T24" fmla="*/ 441 w 540"/>
                <a:gd name="T25" fmla="*/ 520 h 1295"/>
                <a:gd name="T26" fmla="*/ 451 w 540"/>
                <a:gd name="T27" fmla="*/ 622 h 1295"/>
                <a:gd name="T28" fmla="*/ 429 w 540"/>
                <a:gd name="T29" fmla="*/ 642 h 1295"/>
                <a:gd name="T30" fmla="*/ 400 w 540"/>
                <a:gd name="T31" fmla="*/ 721 h 1295"/>
                <a:gd name="T32" fmla="*/ 360 w 540"/>
                <a:gd name="T33" fmla="*/ 1005 h 1295"/>
                <a:gd name="T34" fmla="*/ 332 w 540"/>
                <a:gd name="T35" fmla="*/ 1162 h 1295"/>
                <a:gd name="T36" fmla="*/ 345 w 540"/>
                <a:gd name="T37" fmla="*/ 1231 h 1295"/>
                <a:gd name="T38" fmla="*/ 333 w 540"/>
                <a:gd name="T39" fmla="*/ 1279 h 1295"/>
                <a:gd name="T40" fmla="*/ 273 w 540"/>
                <a:gd name="T41" fmla="*/ 1260 h 1295"/>
                <a:gd name="T42" fmla="*/ 277 w 540"/>
                <a:gd name="T43" fmla="*/ 1209 h 1295"/>
                <a:gd name="T44" fmla="*/ 272 w 540"/>
                <a:gd name="T45" fmla="*/ 1152 h 1295"/>
                <a:gd name="T46" fmla="*/ 274 w 540"/>
                <a:gd name="T47" fmla="*/ 1050 h 1295"/>
                <a:gd name="T48" fmla="*/ 284 w 540"/>
                <a:gd name="T49" fmla="*/ 961 h 1295"/>
                <a:gd name="T50" fmla="*/ 278 w 540"/>
                <a:gd name="T51" fmla="*/ 836 h 1295"/>
                <a:gd name="T52" fmla="*/ 250 w 540"/>
                <a:gd name="T53" fmla="*/ 789 h 1295"/>
                <a:gd name="T54" fmla="*/ 158 w 540"/>
                <a:gd name="T55" fmla="*/ 1136 h 1295"/>
                <a:gd name="T56" fmla="*/ 163 w 540"/>
                <a:gd name="T57" fmla="*/ 469 h 1295"/>
                <a:gd name="T58" fmla="*/ 158 w 540"/>
                <a:gd name="T59" fmla="*/ 437 h 1295"/>
                <a:gd name="T60" fmla="*/ 190 w 540"/>
                <a:gd name="T61" fmla="*/ 217 h 1295"/>
                <a:gd name="T62" fmla="*/ 272 w 540"/>
                <a:gd name="T63" fmla="*/ 185 h 1295"/>
                <a:gd name="T64" fmla="*/ 260 w 540"/>
                <a:gd name="T65" fmla="*/ 132 h 1295"/>
                <a:gd name="T66" fmla="*/ 265 w 540"/>
                <a:gd name="T67" fmla="*/ 69 h 1295"/>
                <a:gd name="T68" fmla="*/ 290 w 540"/>
                <a:gd name="T69" fmla="*/ 21 h 1295"/>
                <a:gd name="T70" fmla="*/ 330 w 540"/>
                <a:gd name="T71" fmla="*/ 10 h 1295"/>
                <a:gd name="T72" fmla="*/ 155 w 540"/>
                <a:gd name="T73" fmla="*/ 1151 h 1295"/>
                <a:gd name="T74" fmla="*/ 131 w 540"/>
                <a:gd name="T75" fmla="*/ 1241 h 1295"/>
                <a:gd name="T76" fmla="*/ 100 w 540"/>
                <a:gd name="T77" fmla="*/ 1255 h 1295"/>
                <a:gd name="T78" fmla="*/ 0 w 540"/>
                <a:gd name="T79" fmla="*/ 1285 h 1295"/>
                <a:gd name="T80" fmla="*/ 51 w 540"/>
                <a:gd name="T81" fmla="*/ 1218 h 1295"/>
                <a:gd name="T82" fmla="*/ 76 w 540"/>
                <a:gd name="T83" fmla="*/ 1101 h 1295"/>
                <a:gd name="T84" fmla="*/ 135 w 540"/>
                <a:gd name="T85" fmla="*/ 784 h 1295"/>
                <a:gd name="T86" fmla="*/ 154 w 540"/>
                <a:gd name="T87" fmla="*/ 662 h 1295"/>
                <a:gd name="T88" fmla="*/ 132 w 540"/>
                <a:gd name="T89" fmla="*/ 648 h 1295"/>
                <a:gd name="T90" fmla="*/ 126 w 540"/>
                <a:gd name="T91" fmla="*/ 610 h 1295"/>
                <a:gd name="T92" fmla="*/ 83 w 540"/>
                <a:gd name="T93" fmla="*/ 489 h 1295"/>
                <a:gd name="T94" fmla="*/ 114 w 540"/>
                <a:gd name="T95" fmla="*/ 341 h 1295"/>
                <a:gd name="T96" fmla="*/ 147 w 540"/>
                <a:gd name="T97" fmla="*/ 238 h 1295"/>
                <a:gd name="T98" fmla="*/ 158 w 540"/>
                <a:gd name="T99" fmla="*/ 437 h 1295"/>
                <a:gd name="T100" fmla="*/ 150 w 540"/>
                <a:gd name="T101" fmla="*/ 466 h 1295"/>
                <a:gd name="T102" fmla="*/ 158 w 540"/>
                <a:gd name="T103" fmla="*/ 509 h 1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0" h="1295">
                  <a:moveTo>
                    <a:pt x="451" y="240"/>
                  </a:moveTo>
                  <a:cubicBezTo>
                    <a:pt x="460" y="246"/>
                    <a:pt x="468" y="256"/>
                    <a:pt x="471" y="272"/>
                  </a:cubicBezTo>
                  <a:cubicBezTo>
                    <a:pt x="476" y="302"/>
                    <a:pt x="507" y="404"/>
                    <a:pt x="523" y="432"/>
                  </a:cubicBezTo>
                  <a:cubicBezTo>
                    <a:pt x="538" y="459"/>
                    <a:pt x="540" y="497"/>
                    <a:pt x="525" y="521"/>
                  </a:cubicBezTo>
                  <a:cubicBezTo>
                    <a:pt x="509" y="544"/>
                    <a:pt x="473" y="601"/>
                    <a:pt x="467" y="610"/>
                  </a:cubicBezTo>
                  <a:cubicBezTo>
                    <a:pt x="462" y="618"/>
                    <a:pt x="460" y="623"/>
                    <a:pt x="452" y="623"/>
                  </a:cubicBezTo>
                  <a:cubicBezTo>
                    <a:pt x="452" y="622"/>
                    <a:pt x="451" y="622"/>
                    <a:pt x="451" y="622"/>
                  </a:cubicBezTo>
                  <a:cubicBezTo>
                    <a:pt x="451" y="492"/>
                    <a:pt x="451" y="492"/>
                    <a:pt x="451" y="492"/>
                  </a:cubicBezTo>
                  <a:cubicBezTo>
                    <a:pt x="458" y="480"/>
                    <a:pt x="466" y="471"/>
                    <a:pt x="463" y="465"/>
                  </a:cubicBezTo>
                  <a:cubicBezTo>
                    <a:pt x="458" y="457"/>
                    <a:pt x="455" y="456"/>
                    <a:pt x="451" y="449"/>
                  </a:cubicBezTo>
                  <a:lnTo>
                    <a:pt x="451" y="240"/>
                  </a:lnTo>
                  <a:close/>
                  <a:moveTo>
                    <a:pt x="330" y="10"/>
                  </a:moveTo>
                  <a:cubicBezTo>
                    <a:pt x="337" y="16"/>
                    <a:pt x="345" y="27"/>
                    <a:pt x="352" y="23"/>
                  </a:cubicBezTo>
                  <a:cubicBezTo>
                    <a:pt x="358" y="20"/>
                    <a:pt x="357" y="38"/>
                    <a:pt x="364" y="38"/>
                  </a:cubicBezTo>
                  <a:cubicBezTo>
                    <a:pt x="372" y="38"/>
                    <a:pt x="380" y="64"/>
                    <a:pt x="379" y="78"/>
                  </a:cubicBezTo>
                  <a:cubicBezTo>
                    <a:pt x="378" y="92"/>
                    <a:pt x="375" y="106"/>
                    <a:pt x="374" y="112"/>
                  </a:cubicBezTo>
                  <a:cubicBezTo>
                    <a:pt x="373" y="118"/>
                    <a:pt x="370" y="141"/>
                    <a:pt x="365" y="141"/>
                  </a:cubicBezTo>
                  <a:cubicBezTo>
                    <a:pt x="360" y="141"/>
                    <a:pt x="358" y="142"/>
                    <a:pt x="358" y="142"/>
                  </a:cubicBezTo>
                  <a:cubicBezTo>
                    <a:pt x="358" y="142"/>
                    <a:pt x="353" y="160"/>
                    <a:pt x="353" y="174"/>
                  </a:cubicBezTo>
                  <a:cubicBezTo>
                    <a:pt x="353" y="188"/>
                    <a:pt x="355" y="188"/>
                    <a:pt x="355" y="188"/>
                  </a:cubicBezTo>
                  <a:cubicBezTo>
                    <a:pt x="363" y="202"/>
                    <a:pt x="363" y="202"/>
                    <a:pt x="363" y="202"/>
                  </a:cubicBezTo>
                  <a:cubicBezTo>
                    <a:pt x="363" y="202"/>
                    <a:pt x="406" y="224"/>
                    <a:pt x="425" y="230"/>
                  </a:cubicBezTo>
                  <a:cubicBezTo>
                    <a:pt x="434" y="232"/>
                    <a:pt x="443" y="235"/>
                    <a:pt x="451" y="240"/>
                  </a:cubicBezTo>
                  <a:cubicBezTo>
                    <a:pt x="451" y="449"/>
                    <a:pt x="451" y="449"/>
                    <a:pt x="451" y="449"/>
                  </a:cubicBezTo>
                  <a:cubicBezTo>
                    <a:pt x="448" y="445"/>
                    <a:pt x="446" y="439"/>
                    <a:pt x="443" y="426"/>
                  </a:cubicBezTo>
                  <a:cubicBezTo>
                    <a:pt x="443" y="453"/>
                    <a:pt x="434" y="493"/>
                    <a:pt x="441" y="520"/>
                  </a:cubicBezTo>
                  <a:cubicBezTo>
                    <a:pt x="440" y="510"/>
                    <a:pt x="445" y="500"/>
                    <a:pt x="451" y="492"/>
                  </a:cubicBezTo>
                  <a:cubicBezTo>
                    <a:pt x="451" y="622"/>
                    <a:pt x="451" y="622"/>
                    <a:pt x="451" y="622"/>
                  </a:cubicBezTo>
                  <a:cubicBezTo>
                    <a:pt x="444" y="622"/>
                    <a:pt x="439" y="623"/>
                    <a:pt x="439" y="623"/>
                  </a:cubicBezTo>
                  <a:cubicBezTo>
                    <a:pt x="439" y="623"/>
                    <a:pt x="435" y="638"/>
                    <a:pt x="429" y="642"/>
                  </a:cubicBezTo>
                  <a:cubicBezTo>
                    <a:pt x="423" y="647"/>
                    <a:pt x="415" y="662"/>
                    <a:pt x="413" y="657"/>
                  </a:cubicBezTo>
                  <a:cubicBezTo>
                    <a:pt x="411" y="651"/>
                    <a:pt x="406" y="696"/>
                    <a:pt x="400" y="721"/>
                  </a:cubicBezTo>
                  <a:cubicBezTo>
                    <a:pt x="395" y="745"/>
                    <a:pt x="369" y="914"/>
                    <a:pt x="369" y="939"/>
                  </a:cubicBezTo>
                  <a:cubicBezTo>
                    <a:pt x="369" y="963"/>
                    <a:pt x="359" y="988"/>
                    <a:pt x="360" y="1005"/>
                  </a:cubicBezTo>
                  <a:cubicBezTo>
                    <a:pt x="361" y="1022"/>
                    <a:pt x="357" y="1068"/>
                    <a:pt x="356" y="1093"/>
                  </a:cubicBezTo>
                  <a:cubicBezTo>
                    <a:pt x="355" y="1118"/>
                    <a:pt x="332" y="1144"/>
                    <a:pt x="332" y="1162"/>
                  </a:cubicBezTo>
                  <a:cubicBezTo>
                    <a:pt x="332" y="1181"/>
                    <a:pt x="338" y="1189"/>
                    <a:pt x="335" y="1200"/>
                  </a:cubicBezTo>
                  <a:cubicBezTo>
                    <a:pt x="332" y="1210"/>
                    <a:pt x="333" y="1218"/>
                    <a:pt x="345" y="1231"/>
                  </a:cubicBezTo>
                  <a:cubicBezTo>
                    <a:pt x="356" y="1243"/>
                    <a:pt x="361" y="1255"/>
                    <a:pt x="360" y="1264"/>
                  </a:cubicBezTo>
                  <a:cubicBezTo>
                    <a:pt x="359" y="1274"/>
                    <a:pt x="356" y="1278"/>
                    <a:pt x="333" y="1279"/>
                  </a:cubicBezTo>
                  <a:cubicBezTo>
                    <a:pt x="310" y="1280"/>
                    <a:pt x="288" y="1273"/>
                    <a:pt x="288" y="1267"/>
                  </a:cubicBezTo>
                  <a:cubicBezTo>
                    <a:pt x="288" y="1262"/>
                    <a:pt x="280" y="1260"/>
                    <a:pt x="273" y="1260"/>
                  </a:cubicBezTo>
                  <a:cubicBezTo>
                    <a:pt x="266" y="1260"/>
                    <a:pt x="267" y="1253"/>
                    <a:pt x="270" y="1239"/>
                  </a:cubicBezTo>
                  <a:cubicBezTo>
                    <a:pt x="273" y="1226"/>
                    <a:pt x="283" y="1208"/>
                    <a:pt x="277" y="1209"/>
                  </a:cubicBezTo>
                  <a:cubicBezTo>
                    <a:pt x="271" y="1211"/>
                    <a:pt x="266" y="1208"/>
                    <a:pt x="266" y="1188"/>
                  </a:cubicBezTo>
                  <a:cubicBezTo>
                    <a:pt x="266" y="1169"/>
                    <a:pt x="264" y="1163"/>
                    <a:pt x="272" y="1152"/>
                  </a:cubicBezTo>
                  <a:cubicBezTo>
                    <a:pt x="281" y="1140"/>
                    <a:pt x="279" y="1119"/>
                    <a:pt x="277" y="1102"/>
                  </a:cubicBezTo>
                  <a:cubicBezTo>
                    <a:pt x="275" y="1084"/>
                    <a:pt x="269" y="1072"/>
                    <a:pt x="274" y="1050"/>
                  </a:cubicBezTo>
                  <a:cubicBezTo>
                    <a:pt x="279" y="1029"/>
                    <a:pt x="280" y="1003"/>
                    <a:pt x="277" y="993"/>
                  </a:cubicBezTo>
                  <a:cubicBezTo>
                    <a:pt x="274" y="982"/>
                    <a:pt x="276" y="969"/>
                    <a:pt x="284" y="961"/>
                  </a:cubicBezTo>
                  <a:cubicBezTo>
                    <a:pt x="292" y="952"/>
                    <a:pt x="280" y="937"/>
                    <a:pt x="280" y="927"/>
                  </a:cubicBezTo>
                  <a:cubicBezTo>
                    <a:pt x="280" y="917"/>
                    <a:pt x="283" y="877"/>
                    <a:pt x="278" y="836"/>
                  </a:cubicBezTo>
                  <a:cubicBezTo>
                    <a:pt x="273" y="796"/>
                    <a:pt x="272" y="765"/>
                    <a:pt x="271" y="754"/>
                  </a:cubicBezTo>
                  <a:cubicBezTo>
                    <a:pt x="270" y="744"/>
                    <a:pt x="265" y="749"/>
                    <a:pt x="250" y="789"/>
                  </a:cubicBezTo>
                  <a:cubicBezTo>
                    <a:pt x="236" y="830"/>
                    <a:pt x="199" y="956"/>
                    <a:pt x="192" y="984"/>
                  </a:cubicBezTo>
                  <a:cubicBezTo>
                    <a:pt x="186" y="1008"/>
                    <a:pt x="166" y="1096"/>
                    <a:pt x="158" y="1136"/>
                  </a:cubicBezTo>
                  <a:cubicBezTo>
                    <a:pt x="158" y="509"/>
                    <a:pt x="158" y="509"/>
                    <a:pt x="158" y="509"/>
                  </a:cubicBezTo>
                  <a:cubicBezTo>
                    <a:pt x="160" y="506"/>
                    <a:pt x="158" y="485"/>
                    <a:pt x="163" y="469"/>
                  </a:cubicBezTo>
                  <a:cubicBezTo>
                    <a:pt x="169" y="451"/>
                    <a:pt x="171" y="426"/>
                    <a:pt x="172" y="396"/>
                  </a:cubicBezTo>
                  <a:cubicBezTo>
                    <a:pt x="172" y="396"/>
                    <a:pt x="165" y="421"/>
                    <a:pt x="158" y="437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64" y="221"/>
                    <a:pt x="175" y="219"/>
                    <a:pt x="190" y="217"/>
                  </a:cubicBezTo>
                  <a:cubicBezTo>
                    <a:pt x="226" y="212"/>
                    <a:pt x="252" y="202"/>
                    <a:pt x="261" y="195"/>
                  </a:cubicBezTo>
                  <a:cubicBezTo>
                    <a:pt x="266" y="191"/>
                    <a:pt x="269" y="188"/>
                    <a:pt x="272" y="185"/>
                  </a:cubicBezTo>
                  <a:cubicBezTo>
                    <a:pt x="274" y="182"/>
                    <a:pt x="279" y="177"/>
                    <a:pt x="275" y="177"/>
                  </a:cubicBezTo>
                  <a:cubicBezTo>
                    <a:pt x="266" y="176"/>
                    <a:pt x="264" y="142"/>
                    <a:pt x="260" y="132"/>
                  </a:cubicBezTo>
                  <a:cubicBezTo>
                    <a:pt x="255" y="122"/>
                    <a:pt x="257" y="115"/>
                    <a:pt x="260" y="106"/>
                  </a:cubicBezTo>
                  <a:cubicBezTo>
                    <a:pt x="263" y="97"/>
                    <a:pt x="257" y="83"/>
                    <a:pt x="265" y="69"/>
                  </a:cubicBezTo>
                  <a:cubicBezTo>
                    <a:pt x="272" y="55"/>
                    <a:pt x="262" y="37"/>
                    <a:pt x="272" y="35"/>
                  </a:cubicBezTo>
                  <a:cubicBezTo>
                    <a:pt x="283" y="33"/>
                    <a:pt x="279" y="21"/>
                    <a:pt x="290" y="21"/>
                  </a:cubicBezTo>
                  <a:cubicBezTo>
                    <a:pt x="300" y="21"/>
                    <a:pt x="301" y="6"/>
                    <a:pt x="312" y="11"/>
                  </a:cubicBezTo>
                  <a:cubicBezTo>
                    <a:pt x="322" y="16"/>
                    <a:pt x="322" y="0"/>
                    <a:pt x="330" y="10"/>
                  </a:cubicBezTo>
                  <a:close/>
                  <a:moveTo>
                    <a:pt x="158" y="1136"/>
                  </a:moveTo>
                  <a:cubicBezTo>
                    <a:pt x="156" y="1142"/>
                    <a:pt x="155" y="1147"/>
                    <a:pt x="155" y="1151"/>
                  </a:cubicBezTo>
                  <a:cubicBezTo>
                    <a:pt x="150" y="1175"/>
                    <a:pt x="144" y="1223"/>
                    <a:pt x="137" y="1223"/>
                  </a:cubicBezTo>
                  <a:cubicBezTo>
                    <a:pt x="131" y="1223"/>
                    <a:pt x="132" y="1228"/>
                    <a:pt x="131" y="1241"/>
                  </a:cubicBezTo>
                  <a:cubicBezTo>
                    <a:pt x="131" y="1255"/>
                    <a:pt x="117" y="1257"/>
                    <a:pt x="109" y="1260"/>
                  </a:cubicBezTo>
                  <a:cubicBezTo>
                    <a:pt x="102" y="1263"/>
                    <a:pt x="100" y="1255"/>
                    <a:pt x="100" y="1255"/>
                  </a:cubicBezTo>
                  <a:cubicBezTo>
                    <a:pt x="100" y="1255"/>
                    <a:pt x="87" y="1281"/>
                    <a:pt x="65" y="1284"/>
                  </a:cubicBezTo>
                  <a:cubicBezTo>
                    <a:pt x="43" y="1287"/>
                    <a:pt x="0" y="1295"/>
                    <a:pt x="0" y="1285"/>
                  </a:cubicBezTo>
                  <a:cubicBezTo>
                    <a:pt x="0" y="1274"/>
                    <a:pt x="5" y="1264"/>
                    <a:pt x="20" y="1256"/>
                  </a:cubicBezTo>
                  <a:cubicBezTo>
                    <a:pt x="34" y="1247"/>
                    <a:pt x="45" y="1224"/>
                    <a:pt x="51" y="1218"/>
                  </a:cubicBezTo>
                  <a:cubicBezTo>
                    <a:pt x="56" y="1212"/>
                    <a:pt x="49" y="1214"/>
                    <a:pt x="53" y="1203"/>
                  </a:cubicBezTo>
                  <a:cubicBezTo>
                    <a:pt x="58" y="1191"/>
                    <a:pt x="73" y="1123"/>
                    <a:pt x="76" y="1101"/>
                  </a:cubicBezTo>
                  <a:cubicBezTo>
                    <a:pt x="78" y="1078"/>
                    <a:pt x="77" y="1002"/>
                    <a:pt x="87" y="967"/>
                  </a:cubicBezTo>
                  <a:cubicBezTo>
                    <a:pt x="98" y="931"/>
                    <a:pt x="131" y="816"/>
                    <a:pt x="135" y="784"/>
                  </a:cubicBezTo>
                  <a:cubicBezTo>
                    <a:pt x="140" y="753"/>
                    <a:pt x="147" y="721"/>
                    <a:pt x="147" y="703"/>
                  </a:cubicBezTo>
                  <a:cubicBezTo>
                    <a:pt x="147" y="686"/>
                    <a:pt x="149" y="674"/>
                    <a:pt x="154" y="662"/>
                  </a:cubicBezTo>
                  <a:cubicBezTo>
                    <a:pt x="158" y="649"/>
                    <a:pt x="153" y="632"/>
                    <a:pt x="153" y="632"/>
                  </a:cubicBezTo>
                  <a:cubicBezTo>
                    <a:pt x="153" y="632"/>
                    <a:pt x="140" y="642"/>
                    <a:pt x="132" y="648"/>
                  </a:cubicBezTo>
                  <a:cubicBezTo>
                    <a:pt x="125" y="655"/>
                    <a:pt x="125" y="645"/>
                    <a:pt x="129" y="629"/>
                  </a:cubicBezTo>
                  <a:cubicBezTo>
                    <a:pt x="132" y="614"/>
                    <a:pt x="130" y="605"/>
                    <a:pt x="126" y="610"/>
                  </a:cubicBezTo>
                  <a:cubicBezTo>
                    <a:pt x="122" y="615"/>
                    <a:pt x="119" y="585"/>
                    <a:pt x="109" y="566"/>
                  </a:cubicBezTo>
                  <a:cubicBezTo>
                    <a:pt x="100" y="548"/>
                    <a:pt x="78" y="511"/>
                    <a:pt x="83" y="489"/>
                  </a:cubicBezTo>
                  <a:cubicBezTo>
                    <a:pt x="88" y="468"/>
                    <a:pt x="90" y="431"/>
                    <a:pt x="96" y="412"/>
                  </a:cubicBezTo>
                  <a:cubicBezTo>
                    <a:pt x="102" y="394"/>
                    <a:pt x="107" y="361"/>
                    <a:pt x="114" y="341"/>
                  </a:cubicBezTo>
                  <a:cubicBezTo>
                    <a:pt x="121" y="321"/>
                    <a:pt x="120" y="311"/>
                    <a:pt x="129" y="291"/>
                  </a:cubicBezTo>
                  <a:cubicBezTo>
                    <a:pt x="137" y="271"/>
                    <a:pt x="147" y="247"/>
                    <a:pt x="147" y="238"/>
                  </a:cubicBezTo>
                  <a:cubicBezTo>
                    <a:pt x="147" y="232"/>
                    <a:pt x="149" y="228"/>
                    <a:pt x="158" y="224"/>
                  </a:cubicBezTo>
                  <a:cubicBezTo>
                    <a:pt x="158" y="437"/>
                    <a:pt x="158" y="437"/>
                    <a:pt x="158" y="437"/>
                  </a:cubicBezTo>
                  <a:cubicBezTo>
                    <a:pt x="155" y="443"/>
                    <a:pt x="152" y="448"/>
                    <a:pt x="150" y="449"/>
                  </a:cubicBezTo>
                  <a:cubicBezTo>
                    <a:pt x="142" y="451"/>
                    <a:pt x="141" y="461"/>
                    <a:pt x="150" y="466"/>
                  </a:cubicBezTo>
                  <a:cubicBezTo>
                    <a:pt x="158" y="471"/>
                    <a:pt x="153" y="504"/>
                    <a:pt x="157" y="509"/>
                  </a:cubicBezTo>
                  <a:cubicBezTo>
                    <a:pt x="157" y="509"/>
                    <a:pt x="157" y="509"/>
                    <a:pt x="158" y="509"/>
                  </a:cubicBezTo>
                  <a:lnTo>
                    <a:pt x="158" y="113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"/>
            <p:cNvSpPr>
              <a:spLocks/>
            </p:cNvSpPr>
            <p:nvPr/>
          </p:nvSpPr>
          <p:spPr bwMode="auto">
            <a:xfrm>
              <a:off x="4701" y="1169"/>
              <a:ext cx="325" cy="633"/>
            </a:xfrm>
            <a:custGeom>
              <a:avLst/>
              <a:gdLst>
                <a:gd name="T0" fmla="*/ 153 w 191"/>
                <a:gd name="T1" fmla="*/ 0 h 373"/>
                <a:gd name="T2" fmla="*/ 155 w 191"/>
                <a:gd name="T3" fmla="*/ 3 h 373"/>
                <a:gd name="T4" fmla="*/ 162 w 191"/>
                <a:gd name="T5" fmla="*/ 15 h 373"/>
                <a:gd name="T6" fmla="*/ 162 w 191"/>
                <a:gd name="T7" fmla="*/ 17 h 373"/>
                <a:gd name="T8" fmla="*/ 156 w 191"/>
                <a:gd name="T9" fmla="*/ 149 h 373"/>
                <a:gd name="T10" fmla="*/ 157 w 191"/>
                <a:gd name="T11" fmla="*/ 255 h 373"/>
                <a:gd name="T12" fmla="*/ 175 w 191"/>
                <a:gd name="T13" fmla="*/ 334 h 373"/>
                <a:gd name="T14" fmla="*/ 191 w 191"/>
                <a:gd name="T15" fmla="*/ 372 h 373"/>
                <a:gd name="T16" fmla="*/ 126 w 191"/>
                <a:gd name="T17" fmla="*/ 368 h 373"/>
                <a:gd name="T18" fmla="*/ 20 w 191"/>
                <a:gd name="T19" fmla="*/ 369 h 373"/>
                <a:gd name="T20" fmla="*/ 0 w 191"/>
                <a:gd name="T21" fmla="*/ 361 h 373"/>
                <a:gd name="T22" fmla="*/ 24 w 191"/>
                <a:gd name="T23" fmla="*/ 291 h 373"/>
                <a:gd name="T24" fmla="*/ 44 w 191"/>
                <a:gd name="T25" fmla="*/ 155 h 373"/>
                <a:gd name="T26" fmla="*/ 52 w 191"/>
                <a:gd name="T27" fmla="*/ 32 h 373"/>
                <a:gd name="T28" fmla="*/ 60 w 191"/>
                <a:gd name="T29" fmla="*/ 11 h 373"/>
                <a:gd name="T30" fmla="*/ 61 w 191"/>
                <a:gd name="T31" fmla="*/ 10 h 373"/>
                <a:gd name="T32" fmla="*/ 72 w 191"/>
                <a:gd name="T33" fmla="*/ 0 h 373"/>
                <a:gd name="T34" fmla="*/ 91 w 191"/>
                <a:gd name="T35" fmla="*/ 23 h 373"/>
                <a:gd name="T36" fmla="*/ 121 w 191"/>
                <a:gd name="T37" fmla="*/ 33 h 373"/>
                <a:gd name="T38" fmla="*/ 153 w 191"/>
                <a:gd name="T3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373">
                  <a:moveTo>
                    <a:pt x="153" y="0"/>
                  </a:moveTo>
                  <a:cubicBezTo>
                    <a:pt x="154" y="3"/>
                    <a:pt x="155" y="3"/>
                    <a:pt x="155" y="3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2" y="16"/>
                    <a:pt x="162" y="16"/>
                    <a:pt x="162" y="17"/>
                  </a:cubicBezTo>
                  <a:cubicBezTo>
                    <a:pt x="159" y="37"/>
                    <a:pt x="156" y="104"/>
                    <a:pt x="156" y="149"/>
                  </a:cubicBezTo>
                  <a:cubicBezTo>
                    <a:pt x="156" y="194"/>
                    <a:pt x="150" y="218"/>
                    <a:pt x="157" y="255"/>
                  </a:cubicBezTo>
                  <a:cubicBezTo>
                    <a:pt x="164" y="291"/>
                    <a:pt x="165" y="312"/>
                    <a:pt x="175" y="334"/>
                  </a:cubicBezTo>
                  <a:cubicBezTo>
                    <a:pt x="185" y="356"/>
                    <a:pt x="191" y="372"/>
                    <a:pt x="191" y="372"/>
                  </a:cubicBezTo>
                  <a:cubicBezTo>
                    <a:pt x="191" y="372"/>
                    <a:pt x="159" y="368"/>
                    <a:pt x="126" y="368"/>
                  </a:cubicBezTo>
                  <a:cubicBezTo>
                    <a:pt x="93" y="368"/>
                    <a:pt x="33" y="373"/>
                    <a:pt x="20" y="369"/>
                  </a:cubicBezTo>
                  <a:cubicBezTo>
                    <a:pt x="8" y="366"/>
                    <a:pt x="0" y="361"/>
                    <a:pt x="0" y="361"/>
                  </a:cubicBezTo>
                  <a:cubicBezTo>
                    <a:pt x="0" y="361"/>
                    <a:pt x="14" y="328"/>
                    <a:pt x="24" y="291"/>
                  </a:cubicBezTo>
                  <a:cubicBezTo>
                    <a:pt x="34" y="255"/>
                    <a:pt x="44" y="205"/>
                    <a:pt x="44" y="155"/>
                  </a:cubicBezTo>
                  <a:cubicBezTo>
                    <a:pt x="44" y="105"/>
                    <a:pt x="42" y="57"/>
                    <a:pt x="52" y="32"/>
                  </a:cubicBezTo>
                  <a:cubicBezTo>
                    <a:pt x="56" y="23"/>
                    <a:pt x="58" y="16"/>
                    <a:pt x="60" y="11"/>
                  </a:cubicBezTo>
                  <a:cubicBezTo>
                    <a:pt x="60" y="11"/>
                    <a:pt x="58" y="12"/>
                    <a:pt x="61" y="10"/>
                  </a:cubicBezTo>
                  <a:cubicBezTo>
                    <a:pt x="63" y="8"/>
                    <a:pt x="69" y="3"/>
                    <a:pt x="72" y="0"/>
                  </a:cubicBezTo>
                  <a:cubicBezTo>
                    <a:pt x="77" y="6"/>
                    <a:pt x="80" y="10"/>
                    <a:pt x="91" y="23"/>
                  </a:cubicBezTo>
                  <a:cubicBezTo>
                    <a:pt x="102" y="36"/>
                    <a:pt x="103" y="45"/>
                    <a:pt x="121" y="33"/>
                  </a:cubicBezTo>
                  <a:cubicBezTo>
                    <a:pt x="135" y="24"/>
                    <a:pt x="144" y="11"/>
                    <a:pt x="1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1"/>
            <p:cNvSpPr>
              <a:spLocks/>
            </p:cNvSpPr>
            <p:nvPr/>
          </p:nvSpPr>
          <p:spPr bwMode="auto">
            <a:xfrm>
              <a:off x="4752" y="1242"/>
              <a:ext cx="157" cy="626"/>
            </a:xfrm>
            <a:custGeom>
              <a:avLst/>
              <a:gdLst>
                <a:gd name="T0" fmla="*/ 77 w 92"/>
                <a:gd name="T1" fmla="*/ 0 h 369"/>
                <a:gd name="T2" fmla="*/ 59 w 92"/>
                <a:gd name="T3" fmla="*/ 18 h 369"/>
                <a:gd name="T4" fmla="*/ 65 w 92"/>
                <a:gd name="T5" fmla="*/ 29 h 369"/>
                <a:gd name="T6" fmla="*/ 37 w 92"/>
                <a:gd name="T7" fmla="*/ 139 h 369"/>
                <a:gd name="T8" fmla="*/ 4 w 92"/>
                <a:gd name="T9" fmla="*/ 314 h 369"/>
                <a:gd name="T10" fmla="*/ 15 w 92"/>
                <a:gd name="T11" fmla="*/ 354 h 369"/>
                <a:gd name="T12" fmla="*/ 35 w 92"/>
                <a:gd name="T13" fmla="*/ 356 h 369"/>
                <a:gd name="T14" fmla="*/ 59 w 92"/>
                <a:gd name="T15" fmla="*/ 311 h 369"/>
                <a:gd name="T16" fmla="*/ 80 w 92"/>
                <a:gd name="T17" fmla="*/ 168 h 369"/>
                <a:gd name="T18" fmla="*/ 87 w 92"/>
                <a:gd name="T19" fmla="*/ 57 h 369"/>
                <a:gd name="T20" fmla="*/ 81 w 92"/>
                <a:gd name="T21" fmla="*/ 29 h 369"/>
                <a:gd name="T22" fmla="*/ 92 w 92"/>
                <a:gd name="T23" fmla="*/ 17 h 369"/>
                <a:gd name="T24" fmla="*/ 77 w 92"/>
                <a:gd name="T25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369">
                  <a:moveTo>
                    <a:pt x="77" y="0"/>
                  </a:moveTo>
                  <a:cubicBezTo>
                    <a:pt x="59" y="18"/>
                    <a:pt x="59" y="18"/>
                    <a:pt x="59" y="18"/>
                  </a:cubicBezTo>
                  <a:cubicBezTo>
                    <a:pt x="59" y="18"/>
                    <a:pt x="68" y="21"/>
                    <a:pt x="65" y="29"/>
                  </a:cubicBezTo>
                  <a:cubicBezTo>
                    <a:pt x="62" y="37"/>
                    <a:pt x="49" y="81"/>
                    <a:pt x="37" y="139"/>
                  </a:cubicBezTo>
                  <a:cubicBezTo>
                    <a:pt x="24" y="198"/>
                    <a:pt x="7" y="300"/>
                    <a:pt x="4" y="314"/>
                  </a:cubicBezTo>
                  <a:cubicBezTo>
                    <a:pt x="0" y="329"/>
                    <a:pt x="5" y="339"/>
                    <a:pt x="15" y="354"/>
                  </a:cubicBezTo>
                  <a:cubicBezTo>
                    <a:pt x="24" y="369"/>
                    <a:pt x="25" y="369"/>
                    <a:pt x="35" y="356"/>
                  </a:cubicBezTo>
                  <a:cubicBezTo>
                    <a:pt x="45" y="343"/>
                    <a:pt x="52" y="348"/>
                    <a:pt x="59" y="311"/>
                  </a:cubicBezTo>
                  <a:cubicBezTo>
                    <a:pt x="65" y="274"/>
                    <a:pt x="75" y="200"/>
                    <a:pt x="80" y="168"/>
                  </a:cubicBezTo>
                  <a:cubicBezTo>
                    <a:pt x="85" y="135"/>
                    <a:pt x="91" y="72"/>
                    <a:pt x="87" y="57"/>
                  </a:cubicBezTo>
                  <a:cubicBezTo>
                    <a:pt x="83" y="43"/>
                    <a:pt x="80" y="35"/>
                    <a:pt x="81" y="29"/>
                  </a:cubicBezTo>
                  <a:cubicBezTo>
                    <a:pt x="83" y="23"/>
                    <a:pt x="92" y="17"/>
                    <a:pt x="92" y="17"/>
                  </a:cubicBezTo>
                  <a:cubicBezTo>
                    <a:pt x="92" y="17"/>
                    <a:pt x="85" y="4"/>
                    <a:pt x="7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24"/>
          <p:cNvGrpSpPr>
            <a:grpSpLocks noChangeAspect="1"/>
          </p:cNvGrpSpPr>
          <p:nvPr/>
        </p:nvGrpSpPr>
        <p:grpSpPr bwMode="auto">
          <a:xfrm>
            <a:off x="653984" y="3033340"/>
            <a:ext cx="776247" cy="3116443"/>
            <a:chOff x="4369" y="343"/>
            <a:chExt cx="610" cy="2449"/>
          </a:xfrm>
        </p:grpSpPr>
        <p:sp>
          <p:nvSpPr>
            <p:cNvPr id="82" name="Freeform 25"/>
            <p:cNvSpPr>
              <a:spLocks noEditPoints="1"/>
            </p:cNvSpPr>
            <p:nvPr/>
          </p:nvSpPr>
          <p:spPr bwMode="auto">
            <a:xfrm>
              <a:off x="4369" y="343"/>
              <a:ext cx="610" cy="2449"/>
            </a:xfrm>
            <a:custGeom>
              <a:avLst/>
              <a:gdLst>
                <a:gd name="T0" fmla="*/ 122 w 255"/>
                <a:gd name="T1" fmla="*/ 0 h 1034"/>
                <a:gd name="T2" fmla="*/ 168 w 255"/>
                <a:gd name="T3" fmla="*/ 41 h 1034"/>
                <a:gd name="T4" fmla="*/ 176 w 255"/>
                <a:gd name="T5" fmla="*/ 71 h 1034"/>
                <a:gd name="T6" fmla="*/ 183 w 255"/>
                <a:gd name="T7" fmla="*/ 111 h 1034"/>
                <a:gd name="T8" fmla="*/ 196 w 255"/>
                <a:gd name="T9" fmla="*/ 152 h 1034"/>
                <a:gd name="T10" fmla="*/ 203 w 255"/>
                <a:gd name="T11" fmla="*/ 172 h 1034"/>
                <a:gd name="T12" fmla="*/ 240 w 255"/>
                <a:gd name="T13" fmla="*/ 194 h 1034"/>
                <a:gd name="T14" fmla="*/ 252 w 255"/>
                <a:gd name="T15" fmla="*/ 271 h 1034"/>
                <a:gd name="T16" fmla="*/ 245 w 255"/>
                <a:gd name="T17" fmla="*/ 338 h 1034"/>
                <a:gd name="T18" fmla="*/ 219 w 255"/>
                <a:gd name="T19" fmla="*/ 357 h 1034"/>
                <a:gd name="T20" fmla="*/ 226 w 255"/>
                <a:gd name="T21" fmla="*/ 424 h 1034"/>
                <a:gd name="T22" fmla="*/ 235 w 255"/>
                <a:gd name="T23" fmla="*/ 473 h 1034"/>
                <a:gd name="T24" fmla="*/ 222 w 255"/>
                <a:gd name="T25" fmla="*/ 475 h 1034"/>
                <a:gd name="T26" fmla="*/ 216 w 255"/>
                <a:gd name="T27" fmla="*/ 541 h 1034"/>
                <a:gd name="T28" fmla="*/ 196 w 255"/>
                <a:gd name="T29" fmla="*/ 650 h 1034"/>
                <a:gd name="T30" fmla="*/ 189 w 255"/>
                <a:gd name="T31" fmla="*/ 664 h 1034"/>
                <a:gd name="T32" fmla="*/ 179 w 255"/>
                <a:gd name="T33" fmla="*/ 664 h 1034"/>
                <a:gd name="T34" fmla="*/ 177 w 255"/>
                <a:gd name="T35" fmla="*/ 697 h 1034"/>
                <a:gd name="T36" fmla="*/ 170 w 255"/>
                <a:gd name="T37" fmla="*/ 765 h 1034"/>
                <a:gd name="T38" fmla="*/ 141 w 255"/>
                <a:gd name="T39" fmla="*/ 872 h 1034"/>
                <a:gd name="T40" fmla="*/ 161 w 255"/>
                <a:gd name="T41" fmla="*/ 933 h 1034"/>
                <a:gd name="T42" fmla="*/ 179 w 255"/>
                <a:gd name="T43" fmla="*/ 973 h 1034"/>
                <a:gd name="T44" fmla="*/ 152 w 255"/>
                <a:gd name="T45" fmla="*/ 975 h 1034"/>
                <a:gd name="T46" fmla="*/ 139 w 255"/>
                <a:gd name="T47" fmla="*/ 966 h 1034"/>
                <a:gd name="T48" fmla="*/ 143 w 255"/>
                <a:gd name="T49" fmla="*/ 986 h 1034"/>
                <a:gd name="T50" fmla="*/ 128 w 255"/>
                <a:gd name="T51" fmla="*/ 1034 h 1034"/>
                <a:gd name="T52" fmla="*/ 122 w 255"/>
                <a:gd name="T53" fmla="*/ 1033 h 1034"/>
                <a:gd name="T54" fmla="*/ 122 w 255"/>
                <a:gd name="T55" fmla="*/ 726 h 1034"/>
                <a:gd name="T56" fmla="*/ 125 w 255"/>
                <a:gd name="T57" fmla="*/ 709 h 1034"/>
                <a:gd name="T58" fmla="*/ 125 w 255"/>
                <a:gd name="T59" fmla="*/ 662 h 1034"/>
                <a:gd name="T60" fmla="*/ 122 w 255"/>
                <a:gd name="T61" fmla="*/ 680 h 1034"/>
                <a:gd name="T62" fmla="*/ 122 w 255"/>
                <a:gd name="T63" fmla="*/ 0 h 1034"/>
                <a:gd name="T64" fmla="*/ 121 w 255"/>
                <a:gd name="T65" fmla="*/ 0 h 1034"/>
                <a:gd name="T66" fmla="*/ 122 w 255"/>
                <a:gd name="T67" fmla="*/ 0 h 1034"/>
                <a:gd name="T68" fmla="*/ 122 w 255"/>
                <a:gd name="T69" fmla="*/ 680 h 1034"/>
                <a:gd name="T70" fmla="*/ 119 w 255"/>
                <a:gd name="T71" fmla="*/ 698 h 1034"/>
                <a:gd name="T72" fmla="*/ 120 w 255"/>
                <a:gd name="T73" fmla="*/ 721 h 1034"/>
                <a:gd name="T74" fmla="*/ 121 w 255"/>
                <a:gd name="T75" fmla="*/ 737 h 1034"/>
                <a:gd name="T76" fmla="*/ 122 w 255"/>
                <a:gd name="T77" fmla="*/ 726 h 1034"/>
                <a:gd name="T78" fmla="*/ 122 w 255"/>
                <a:gd name="T79" fmla="*/ 1033 h 1034"/>
                <a:gd name="T80" fmla="*/ 101 w 255"/>
                <a:gd name="T81" fmla="*/ 992 h 1034"/>
                <a:gd name="T82" fmla="*/ 100 w 255"/>
                <a:gd name="T83" fmla="*/ 948 h 1034"/>
                <a:gd name="T84" fmla="*/ 92 w 255"/>
                <a:gd name="T85" fmla="*/ 901 h 1034"/>
                <a:gd name="T86" fmla="*/ 59 w 255"/>
                <a:gd name="T87" fmla="*/ 756 h 1034"/>
                <a:gd name="T88" fmla="*/ 61 w 255"/>
                <a:gd name="T89" fmla="*/ 692 h 1034"/>
                <a:gd name="T90" fmla="*/ 57 w 255"/>
                <a:gd name="T91" fmla="*/ 661 h 1034"/>
                <a:gd name="T92" fmla="*/ 39 w 255"/>
                <a:gd name="T93" fmla="*/ 645 h 1034"/>
                <a:gd name="T94" fmla="*/ 34 w 255"/>
                <a:gd name="T95" fmla="*/ 530 h 1034"/>
                <a:gd name="T96" fmla="*/ 35 w 255"/>
                <a:gd name="T97" fmla="*/ 468 h 1034"/>
                <a:gd name="T98" fmla="*/ 13 w 255"/>
                <a:gd name="T99" fmla="*/ 464 h 1034"/>
                <a:gd name="T100" fmla="*/ 31 w 255"/>
                <a:gd name="T101" fmla="*/ 411 h 1034"/>
                <a:gd name="T102" fmla="*/ 34 w 255"/>
                <a:gd name="T103" fmla="*/ 372 h 1034"/>
                <a:gd name="T104" fmla="*/ 2 w 255"/>
                <a:gd name="T105" fmla="*/ 344 h 1034"/>
                <a:gd name="T106" fmla="*/ 2 w 255"/>
                <a:gd name="T107" fmla="*/ 266 h 1034"/>
                <a:gd name="T108" fmla="*/ 8 w 255"/>
                <a:gd name="T109" fmla="*/ 232 h 1034"/>
                <a:gd name="T110" fmla="*/ 31 w 255"/>
                <a:gd name="T111" fmla="*/ 175 h 1034"/>
                <a:gd name="T112" fmla="*/ 55 w 255"/>
                <a:gd name="T113" fmla="*/ 166 h 1034"/>
                <a:gd name="T114" fmla="*/ 57 w 255"/>
                <a:gd name="T115" fmla="*/ 143 h 1034"/>
                <a:gd name="T116" fmla="*/ 71 w 255"/>
                <a:gd name="T117" fmla="*/ 115 h 1034"/>
                <a:gd name="T118" fmla="*/ 73 w 255"/>
                <a:gd name="T119" fmla="*/ 73 h 1034"/>
                <a:gd name="T120" fmla="*/ 121 w 255"/>
                <a:gd name="T121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1034">
                  <a:moveTo>
                    <a:pt x="122" y="0"/>
                  </a:moveTo>
                  <a:cubicBezTo>
                    <a:pt x="145" y="0"/>
                    <a:pt x="164" y="21"/>
                    <a:pt x="168" y="41"/>
                  </a:cubicBezTo>
                  <a:cubicBezTo>
                    <a:pt x="173" y="61"/>
                    <a:pt x="176" y="60"/>
                    <a:pt x="176" y="71"/>
                  </a:cubicBezTo>
                  <a:cubicBezTo>
                    <a:pt x="176" y="82"/>
                    <a:pt x="181" y="94"/>
                    <a:pt x="183" y="111"/>
                  </a:cubicBezTo>
                  <a:cubicBezTo>
                    <a:pt x="185" y="129"/>
                    <a:pt x="187" y="141"/>
                    <a:pt x="196" y="152"/>
                  </a:cubicBezTo>
                  <a:cubicBezTo>
                    <a:pt x="205" y="162"/>
                    <a:pt x="203" y="172"/>
                    <a:pt x="203" y="172"/>
                  </a:cubicBezTo>
                  <a:cubicBezTo>
                    <a:pt x="203" y="172"/>
                    <a:pt x="233" y="174"/>
                    <a:pt x="240" y="194"/>
                  </a:cubicBezTo>
                  <a:cubicBezTo>
                    <a:pt x="248" y="214"/>
                    <a:pt x="249" y="248"/>
                    <a:pt x="252" y="271"/>
                  </a:cubicBezTo>
                  <a:cubicBezTo>
                    <a:pt x="255" y="294"/>
                    <a:pt x="253" y="321"/>
                    <a:pt x="245" y="338"/>
                  </a:cubicBezTo>
                  <a:cubicBezTo>
                    <a:pt x="236" y="355"/>
                    <a:pt x="219" y="357"/>
                    <a:pt x="219" y="357"/>
                  </a:cubicBezTo>
                  <a:cubicBezTo>
                    <a:pt x="219" y="357"/>
                    <a:pt x="216" y="393"/>
                    <a:pt x="226" y="424"/>
                  </a:cubicBezTo>
                  <a:cubicBezTo>
                    <a:pt x="236" y="455"/>
                    <a:pt x="244" y="471"/>
                    <a:pt x="235" y="473"/>
                  </a:cubicBezTo>
                  <a:cubicBezTo>
                    <a:pt x="226" y="474"/>
                    <a:pt x="222" y="475"/>
                    <a:pt x="222" y="475"/>
                  </a:cubicBezTo>
                  <a:cubicBezTo>
                    <a:pt x="222" y="475"/>
                    <a:pt x="222" y="515"/>
                    <a:pt x="216" y="541"/>
                  </a:cubicBezTo>
                  <a:cubicBezTo>
                    <a:pt x="210" y="567"/>
                    <a:pt x="196" y="634"/>
                    <a:pt x="196" y="650"/>
                  </a:cubicBezTo>
                  <a:cubicBezTo>
                    <a:pt x="196" y="667"/>
                    <a:pt x="195" y="664"/>
                    <a:pt x="189" y="664"/>
                  </a:cubicBezTo>
                  <a:cubicBezTo>
                    <a:pt x="183" y="664"/>
                    <a:pt x="179" y="664"/>
                    <a:pt x="179" y="664"/>
                  </a:cubicBezTo>
                  <a:cubicBezTo>
                    <a:pt x="179" y="664"/>
                    <a:pt x="180" y="691"/>
                    <a:pt x="177" y="697"/>
                  </a:cubicBezTo>
                  <a:cubicBezTo>
                    <a:pt x="174" y="704"/>
                    <a:pt x="179" y="733"/>
                    <a:pt x="170" y="765"/>
                  </a:cubicBezTo>
                  <a:cubicBezTo>
                    <a:pt x="160" y="796"/>
                    <a:pt x="141" y="849"/>
                    <a:pt x="141" y="872"/>
                  </a:cubicBezTo>
                  <a:cubicBezTo>
                    <a:pt x="141" y="894"/>
                    <a:pt x="150" y="922"/>
                    <a:pt x="161" y="933"/>
                  </a:cubicBezTo>
                  <a:cubicBezTo>
                    <a:pt x="171" y="944"/>
                    <a:pt x="187" y="967"/>
                    <a:pt x="179" y="973"/>
                  </a:cubicBezTo>
                  <a:cubicBezTo>
                    <a:pt x="170" y="978"/>
                    <a:pt x="159" y="977"/>
                    <a:pt x="152" y="975"/>
                  </a:cubicBezTo>
                  <a:cubicBezTo>
                    <a:pt x="145" y="973"/>
                    <a:pt x="139" y="966"/>
                    <a:pt x="139" y="966"/>
                  </a:cubicBezTo>
                  <a:cubicBezTo>
                    <a:pt x="139" y="966"/>
                    <a:pt x="140" y="977"/>
                    <a:pt x="143" y="986"/>
                  </a:cubicBezTo>
                  <a:cubicBezTo>
                    <a:pt x="146" y="995"/>
                    <a:pt x="143" y="1034"/>
                    <a:pt x="128" y="1034"/>
                  </a:cubicBezTo>
                  <a:cubicBezTo>
                    <a:pt x="126" y="1034"/>
                    <a:pt x="124" y="1033"/>
                    <a:pt x="122" y="1033"/>
                  </a:cubicBezTo>
                  <a:cubicBezTo>
                    <a:pt x="122" y="726"/>
                    <a:pt x="122" y="726"/>
                    <a:pt x="122" y="726"/>
                  </a:cubicBezTo>
                  <a:cubicBezTo>
                    <a:pt x="122" y="720"/>
                    <a:pt x="123" y="713"/>
                    <a:pt x="125" y="709"/>
                  </a:cubicBezTo>
                  <a:cubicBezTo>
                    <a:pt x="128" y="701"/>
                    <a:pt x="125" y="685"/>
                    <a:pt x="125" y="662"/>
                  </a:cubicBezTo>
                  <a:cubicBezTo>
                    <a:pt x="125" y="662"/>
                    <a:pt x="124" y="671"/>
                    <a:pt x="122" y="680"/>
                  </a:cubicBezTo>
                  <a:lnTo>
                    <a:pt x="122" y="0"/>
                  </a:lnTo>
                  <a:close/>
                  <a:moveTo>
                    <a:pt x="12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680"/>
                    <a:pt x="122" y="680"/>
                    <a:pt x="122" y="680"/>
                  </a:cubicBezTo>
                  <a:cubicBezTo>
                    <a:pt x="121" y="687"/>
                    <a:pt x="120" y="694"/>
                    <a:pt x="119" y="698"/>
                  </a:cubicBezTo>
                  <a:cubicBezTo>
                    <a:pt x="116" y="708"/>
                    <a:pt x="120" y="714"/>
                    <a:pt x="120" y="721"/>
                  </a:cubicBezTo>
                  <a:cubicBezTo>
                    <a:pt x="120" y="728"/>
                    <a:pt x="121" y="737"/>
                    <a:pt x="121" y="737"/>
                  </a:cubicBezTo>
                  <a:cubicBezTo>
                    <a:pt x="121" y="737"/>
                    <a:pt x="122" y="732"/>
                    <a:pt x="122" y="726"/>
                  </a:cubicBezTo>
                  <a:cubicBezTo>
                    <a:pt x="122" y="1033"/>
                    <a:pt x="122" y="1033"/>
                    <a:pt x="122" y="1033"/>
                  </a:cubicBezTo>
                  <a:cubicBezTo>
                    <a:pt x="110" y="1029"/>
                    <a:pt x="101" y="1014"/>
                    <a:pt x="101" y="992"/>
                  </a:cubicBezTo>
                  <a:cubicBezTo>
                    <a:pt x="102" y="967"/>
                    <a:pt x="96" y="963"/>
                    <a:pt x="100" y="948"/>
                  </a:cubicBezTo>
                  <a:cubicBezTo>
                    <a:pt x="104" y="934"/>
                    <a:pt x="100" y="923"/>
                    <a:pt x="92" y="901"/>
                  </a:cubicBezTo>
                  <a:cubicBezTo>
                    <a:pt x="85" y="878"/>
                    <a:pt x="58" y="781"/>
                    <a:pt x="59" y="756"/>
                  </a:cubicBezTo>
                  <a:cubicBezTo>
                    <a:pt x="61" y="731"/>
                    <a:pt x="63" y="709"/>
                    <a:pt x="61" y="692"/>
                  </a:cubicBezTo>
                  <a:cubicBezTo>
                    <a:pt x="59" y="675"/>
                    <a:pt x="57" y="661"/>
                    <a:pt x="57" y="661"/>
                  </a:cubicBezTo>
                  <a:cubicBezTo>
                    <a:pt x="57" y="661"/>
                    <a:pt x="39" y="669"/>
                    <a:pt x="39" y="645"/>
                  </a:cubicBezTo>
                  <a:cubicBezTo>
                    <a:pt x="39" y="621"/>
                    <a:pt x="35" y="551"/>
                    <a:pt x="34" y="530"/>
                  </a:cubicBezTo>
                  <a:cubicBezTo>
                    <a:pt x="32" y="509"/>
                    <a:pt x="35" y="468"/>
                    <a:pt x="35" y="468"/>
                  </a:cubicBezTo>
                  <a:cubicBezTo>
                    <a:pt x="35" y="468"/>
                    <a:pt x="18" y="467"/>
                    <a:pt x="13" y="464"/>
                  </a:cubicBezTo>
                  <a:cubicBezTo>
                    <a:pt x="7" y="462"/>
                    <a:pt x="27" y="426"/>
                    <a:pt x="31" y="411"/>
                  </a:cubicBezTo>
                  <a:cubicBezTo>
                    <a:pt x="35" y="397"/>
                    <a:pt x="34" y="372"/>
                    <a:pt x="34" y="372"/>
                  </a:cubicBezTo>
                  <a:cubicBezTo>
                    <a:pt x="34" y="372"/>
                    <a:pt x="4" y="370"/>
                    <a:pt x="2" y="344"/>
                  </a:cubicBezTo>
                  <a:cubicBezTo>
                    <a:pt x="1" y="319"/>
                    <a:pt x="0" y="282"/>
                    <a:pt x="2" y="266"/>
                  </a:cubicBezTo>
                  <a:cubicBezTo>
                    <a:pt x="5" y="251"/>
                    <a:pt x="5" y="253"/>
                    <a:pt x="8" y="232"/>
                  </a:cubicBezTo>
                  <a:cubicBezTo>
                    <a:pt x="10" y="212"/>
                    <a:pt x="21" y="177"/>
                    <a:pt x="31" y="175"/>
                  </a:cubicBezTo>
                  <a:cubicBezTo>
                    <a:pt x="42" y="174"/>
                    <a:pt x="55" y="166"/>
                    <a:pt x="55" y="166"/>
                  </a:cubicBezTo>
                  <a:cubicBezTo>
                    <a:pt x="55" y="166"/>
                    <a:pt x="44" y="154"/>
                    <a:pt x="57" y="143"/>
                  </a:cubicBezTo>
                  <a:cubicBezTo>
                    <a:pt x="70" y="133"/>
                    <a:pt x="77" y="129"/>
                    <a:pt x="71" y="115"/>
                  </a:cubicBezTo>
                  <a:cubicBezTo>
                    <a:pt x="66" y="101"/>
                    <a:pt x="70" y="91"/>
                    <a:pt x="73" y="73"/>
                  </a:cubicBezTo>
                  <a:cubicBezTo>
                    <a:pt x="76" y="55"/>
                    <a:pt x="85" y="1"/>
                    <a:pt x="121" y="0"/>
                  </a:cubicBezTo>
                  <a:close/>
                </a:path>
              </a:pathLst>
            </a:custGeom>
            <a:solidFill>
              <a:srgbClr val="7CB042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26"/>
            <p:cNvSpPr>
              <a:spLocks/>
            </p:cNvSpPr>
            <p:nvPr/>
          </p:nvSpPr>
          <p:spPr bwMode="auto">
            <a:xfrm>
              <a:off x="4615" y="689"/>
              <a:ext cx="146" cy="279"/>
            </a:xfrm>
            <a:custGeom>
              <a:avLst/>
              <a:gdLst>
                <a:gd name="T0" fmla="*/ 1 w 61"/>
                <a:gd name="T1" fmla="*/ 3 h 118"/>
                <a:gd name="T2" fmla="*/ 17 w 61"/>
                <a:gd name="T3" fmla="*/ 27 h 118"/>
                <a:gd name="T4" fmla="*/ 27 w 61"/>
                <a:gd name="T5" fmla="*/ 82 h 118"/>
                <a:gd name="T6" fmla="*/ 38 w 61"/>
                <a:gd name="T7" fmla="*/ 59 h 118"/>
                <a:gd name="T8" fmla="*/ 43 w 61"/>
                <a:gd name="T9" fmla="*/ 32 h 118"/>
                <a:gd name="T10" fmla="*/ 60 w 61"/>
                <a:gd name="T11" fmla="*/ 0 h 118"/>
                <a:gd name="T12" fmla="*/ 60 w 61"/>
                <a:gd name="T13" fmla="*/ 21 h 118"/>
                <a:gd name="T14" fmla="*/ 43 w 61"/>
                <a:gd name="T15" fmla="*/ 74 h 118"/>
                <a:gd name="T16" fmla="*/ 29 w 61"/>
                <a:gd name="T17" fmla="*/ 111 h 118"/>
                <a:gd name="T18" fmla="*/ 14 w 61"/>
                <a:gd name="T19" fmla="*/ 76 h 118"/>
                <a:gd name="T20" fmla="*/ 1 w 61"/>
                <a:gd name="T21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18">
                  <a:moveTo>
                    <a:pt x="1" y="3"/>
                  </a:moveTo>
                  <a:cubicBezTo>
                    <a:pt x="1" y="3"/>
                    <a:pt x="17" y="16"/>
                    <a:pt x="17" y="27"/>
                  </a:cubicBezTo>
                  <a:cubicBezTo>
                    <a:pt x="17" y="37"/>
                    <a:pt x="24" y="72"/>
                    <a:pt x="27" y="82"/>
                  </a:cubicBezTo>
                  <a:cubicBezTo>
                    <a:pt x="30" y="93"/>
                    <a:pt x="32" y="70"/>
                    <a:pt x="38" y="59"/>
                  </a:cubicBezTo>
                  <a:cubicBezTo>
                    <a:pt x="43" y="49"/>
                    <a:pt x="46" y="40"/>
                    <a:pt x="43" y="32"/>
                  </a:cubicBezTo>
                  <a:cubicBezTo>
                    <a:pt x="39" y="24"/>
                    <a:pt x="52" y="20"/>
                    <a:pt x="60" y="0"/>
                  </a:cubicBezTo>
                  <a:cubicBezTo>
                    <a:pt x="61" y="8"/>
                    <a:pt x="60" y="14"/>
                    <a:pt x="60" y="21"/>
                  </a:cubicBezTo>
                  <a:cubicBezTo>
                    <a:pt x="60" y="29"/>
                    <a:pt x="47" y="66"/>
                    <a:pt x="43" y="74"/>
                  </a:cubicBezTo>
                  <a:cubicBezTo>
                    <a:pt x="40" y="81"/>
                    <a:pt x="30" y="104"/>
                    <a:pt x="29" y="111"/>
                  </a:cubicBezTo>
                  <a:cubicBezTo>
                    <a:pt x="28" y="118"/>
                    <a:pt x="19" y="98"/>
                    <a:pt x="14" y="76"/>
                  </a:cubicBezTo>
                  <a:cubicBezTo>
                    <a:pt x="9" y="55"/>
                    <a:pt x="0" y="2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27"/>
            <p:cNvSpPr>
              <a:spLocks/>
            </p:cNvSpPr>
            <p:nvPr/>
          </p:nvSpPr>
          <p:spPr bwMode="auto">
            <a:xfrm>
              <a:off x="4541" y="1070"/>
              <a:ext cx="27" cy="61"/>
            </a:xfrm>
            <a:custGeom>
              <a:avLst/>
              <a:gdLst>
                <a:gd name="T0" fmla="*/ 8 w 11"/>
                <a:gd name="T1" fmla="*/ 26 h 26"/>
                <a:gd name="T2" fmla="*/ 11 w 11"/>
                <a:gd name="T3" fmla="*/ 11 h 26"/>
                <a:gd name="T4" fmla="*/ 11 w 11"/>
                <a:gd name="T5" fmla="*/ 0 h 26"/>
                <a:gd name="T6" fmla="*/ 2 w 11"/>
                <a:gd name="T7" fmla="*/ 2 h 26"/>
                <a:gd name="T8" fmla="*/ 0 w 11"/>
                <a:gd name="T9" fmla="*/ 23 h 26"/>
                <a:gd name="T10" fmla="*/ 8 w 1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6">
                  <a:moveTo>
                    <a:pt x="8" y="26"/>
                  </a:moveTo>
                  <a:cubicBezTo>
                    <a:pt x="8" y="26"/>
                    <a:pt x="10" y="19"/>
                    <a:pt x="11" y="11"/>
                  </a:cubicBezTo>
                  <a:cubicBezTo>
                    <a:pt x="11" y="3"/>
                    <a:pt x="11" y="0"/>
                    <a:pt x="11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8"/>
                    <a:pt x="0" y="23"/>
                  </a:cubicBezTo>
                  <a:cubicBezTo>
                    <a:pt x="4" y="26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28"/>
            <p:cNvSpPr>
              <a:spLocks/>
            </p:cNvSpPr>
            <p:nvPr/>
          </p:nvSpPr>
          <p:spPr bwMode="auto">
            <a:xfrm>
              <a:off x="4745" y="1193"/>
              <a:ext cx="28" cy="62"/>
            </a:xfrm>
            <a:custGeom>
              <a:avLst/>
              <a:gdLst>
                <a:gd name="T0" fmla="*/ 3 w 12"/>
                <a:gd name="T1" fmla="*/ 0 h 26"/>
                <a:gd name="T2" fmla="*/ 0 w 12"/>
                <a:gd name="T3" fmla="*/ 21 h 26"/>
                <a:gd name="T4" fmla="*/ 12 w 12"/>
                <a:gd name="T5" fmla="*/ 21 h 26"/>
                <a:gd name="T6" fmla="*/ 12 w 12"/>
                <a:gd name="T7" fmla="*/ 0 h 26"/>
                <a:gd name="T8" fmla="*/ 3 w 1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3" y="0"/>
                  </a:moveTo>
                  <a:cubicBezTo>
                    <a:pt x="3" y="0"/>
                    <a:pt x="1" y="16"/>
                    <a:pt x="0" y="21"/>
                  </a:cubicBezTo>
                  <a:cubicBezTo>
                    <a:pt x="0" y="26"/>
                    <a:pt x="12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7" name="Freeform 19"/>
          <p:cNvSpPr>
            <a:spLocks noChangeAspect="1" noEditPoints="1"/>
          </p:cNvSpPr>
          <p:nvPr/>
        </p:nvSpPr>
        <p:spPr bwMode="auto">
          <a:xfrm rot="1391005">
            <a:off x="1070575" y="1989186"/>
            <a:ext cx="1189623" cy="479125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F1C40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BADA9354-6D96-020C-AC56-FC64DEED3E77}"/>
              </a:ext>
            </a:extLst>
          </p:cNvPr>
          <p:cNvSpPr/>
          <p:nvPr/>
        </p:nvSpPr>
        <p:spPr>
          <a:xfrm>
            <a:off x="10302702" y="3031161"/>
            <a:ext cx="998357" cy="828790"/>
          </a:xfrm>
          <a:prstGeom prst="roundRect">
            <a:avLst/>
          </a:prstGeom>
          <a:solidFill>
            <a:srgbClr val="C0E3FF"/>
          </a:solidFill>
          <a:ln>
            <a:solidFill>
              <a:srgbClr val="005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Año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2ECF9D95-C930-E4F5-A335-010442926297}"/>
              </a:ext>
            </a:extLst>
          </p:cNvPr>
          <p:cNvSpPr/>
          <p:nvPr/>
        </p:nvSpPr>
        <p:spPr>
          <a:xfrm>
            <a:off x="6225146" y="5056896"/>
            <a:ext cx="5021679" cy="607365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Autor,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año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del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trabajo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fuente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</a:p>
        </p:txBody>
      </p:sp>
      <p:sp>
        <p:nvSpPr>
          <p:cNvPr id="44" name="Hexagon 4"/>
          <p:cNvSpPr/>
          <p:nvPr/>
        </p:nvSpPr>
        <p:spPr>
          <a:xfrm>
            <a:off x="6505906" y="1283937"/>
            <a:ext cx="2813289" cy="632760"/>
          </a:xfrm>
          <a:prstGeom prst="hexagon">
            <a:avLst>
              <a:gd name="adj" fmla="val 28222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Textual (</a:t>
            </a:r>
            <a:r>
              <a:rPr lang="en-US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directa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CDD275B4-AA8B-E084-2CB8-AE87F67DAD0D}"/>
              </a:ext>
            </a:extLst>
          </p:cNvPr>
          <p:cNvSpPr/>
          <p:nvPr/>
        </p:nvSpPr>
        <p:spPr>
          <a:xfrm>
            <a:off x="10590589" y="705218"/>
            <a:ext cx="1128512" cy="1839499"/>
          </a:xfrm>
          <a:prstGeom prst="roundRect">
            <a:avLst/>
          </a:prstGeom>
          <a:solidFill>
            <a:srgbClr val="C0E3F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Año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Página</a:t>
            </a:r>
          </a:p>
        </p:txBody>
      </p:sp>
      <p:sp>
        <p:nvSpPr>
          <p:cNvPr id="57" name="Rounded Rectangle 8">
            <a:extLst>
              <a:ext uri="{FF2B5EF4-FFF2-40B4-BE49-F238E27FC236}">
                <a16:creationId xmlns:a16="http://schemas.microsoft.com/office/drawing/2014/main" id="{9F6D9179-977F-626F-6AAD-FE0883BB362E}"/>
              </a:ext>
            </a:extLst>
          </p:cNvPr>
          <p:cNvSpPr/>
          <p:nvPr/>
        </p:nvSpPr>
        <p:spPr>
          <a:xfrm>
            <a:off x="9463152" y="705218"/>
            <a:ext cx="987931" cy="5158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509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&lt; 40 p.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58" name="Rounded Rectangle 9">
            <a:extLst>
              <a:ext uri="{FF2B5EF4-FFF2-40B4-BE49-F238E27FC236}">
                <a16:creationId xmlns:a16="http://schemas.microsoft.com/office/drawing/2014/main" id="{F25FB738-9472-9B3F-1E44-6F2EF98FCC40}"/>
              </a:ext>
            </a:extLst>
          </p:cNvPr>
          <p:cNvSpPr/>
          <p:nvPr/>
        </p:nvSpPr>
        <p:spPr>
          <a:xfrm>
            <a:off x="9485786" y="2002467"/>
            <a:ext cx="965297" cy="5158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509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≥</a:t>
            </a:r>
            <a:r>
              <a:rPr lang="es-ES" sz="2000" dirty="0">
                <a:solidFill>
                  <a:schemeClr val="tx1"/>
                </a:solidFill>
              </a:rPr>
              <a:t> 40 p.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DC4B8D6C-DEAD-6C31-F9A5-DB78A6B153CC}"/>
              </a:ext>
            </a:extLst>
          </p:cNvPr>
          <p:cNvSpPr txBox="1"/>
          <p:nvPr/>
        </p:nvSpPr>
        <p:spPr>
          <a:xfrm>
            <a:off x="7334175" y="1979485"/>
            <a:ext cx="1695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/>
              <a:t>Ruiz (2025, p. 8)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97DE9606-5DD5-F5FE-C88C-27E6F091D797}"/>
              </a:ext>
            </a:extLst>
          </p:cNvPr>
          <p:cNvSpPr txBox="1"/>
          <p:nvPr/>
        </p:nvSpPr>
        <p:spPr>
          <a:xfrm>
            <a:off x="7959298" y="3773831"/>
            <a:ext cx="132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/>
              <a:t>Ruiz (2025)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5929941C-DAD2-C7E7-FECA-C4F379CFE5DB}"/>
              </a:ext>
            </a:extLst>
          </p:cNvPr>
          <p:cNvSpPr txBox="1"/>
          <p:nvPr/>
        </p:nvSpPr>
        <p:spPr>
          <a:xfrm>
            <a:off x="6250783" y="5762525"/>
            <a:ext cx="556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es-ES" sz="1600" dirty="0"/>
              <a:t>Ruiz, S. (2025). Este sería el nombre del artículo de investigación. </a:t>
            </a:r>
            <a:r>
              <a:rPr lang="es-ES" sz="1600" i="1" dirty="0"/>
              <a:t>Este sería el nombre de la revista en la que se publica</a:t>
            </a:r>
            <a:r>
              <a:rPr lang="es-ES" sz="1600" dirty="0"/>
              <a:t>, </a:t>
            </a:r>
            <a:r>
              <a:rPr lang="es-ES" sz="1600" i="1" dirty="0"/>
              <a:t>23</a:t>
            </a:r>
            <a:r>
              <a:rPr lang="es-ES" sz="1600" dirty="0"/>
              <a:t>(2), 219–231. https://doi.org/10.529/rced.808</a:t>
            </a:r>
          </a:p>
        </p:txBody>
      </p:sp>
      <p:sp>
        <p:nvSpPr>
          <p:cNvPr id="3" name="Google Shape;12835;p202">
            <a:extLst>
              <a:ext uri="{FF2B5EF4-FFF2-40B4-BE49-F238E27FC236}">
                <a16:creationId xmlns:a16="http://schemas.microsoft.com/office/drawing/2014/main" id="{A2BB6800-714E-BCE1-C803-83CB548732A0}"/>
              </a:ext>
            </a:extLst>
          </p:cNvPr>
          <p:cNvSpPr/>
          <p:nvPr/>
        </p:nvSpPr>
        <p:spPr>
          <a:xfrm>
            <a:off x="609600" y="448925"/>
            <a:ext cx="893952" cy="747867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006B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12775;p201">
            <a:extLst>
              <a:ext uri="{FF2B5EF4-FFF2-40B4-BE49-F238E27FC236}">
                <a16:creationId xmlns:a16="http://schemas.microsoft.com/office/drawing/2014/main" id="{6DA11B8A-C8F6-CA8A-02F0-C7DA39154EF9}"/>
              </a:ext>
            </a:extLst>
          </p:cNvPr>
          <p:cNvGrpSpPr/>
          <p:nvPr/>
        </p:nvGrpSpPr>
        <p:grpSpPr>
          <a:xfrm>
            <a:off x="6574519" y="3185976"/>
            <a:ext cx="465181" cy="465181"/>
            <a:chOff x="1487200" y="4993750"/>
            <a:chExt cx="483125" cy="483125"/>
          </a:xfrm>
          <a:solidFill>
            <a:srgbClr val="00B050"/>
          </a:solidFill>
        </p:grpSpPr>
        <p:sp>
          <p:nvSpPr>
            <p:cNvPr id="7" name="Google Shape;12776;p201">
              <a:extLst>
                <a:ext uri="{FF2B5EF4-FFF2-40B4-BE49-F238E27FC236}">
                  <a16:creationId xmlns:a16="http://schemas.microsoft.com/office/drawing/2014/main" id="{8942D8FB-2F51-C4F5-B432-13FA6A8CDDC6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12777;p201">
              <a:extLst>
                <a:ext uri="{FF2B5EF4-FFF2-40B4-BE49-F238E27FC236}">
                  <a16:creationId xmlns:a16="http://schemas.microsoft.com/office/drawing/2014/main" id="{DCAE7C5F-5F1F-1817-E88D-D0E6CF635E11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" name="Google Shape;12775;p201">
            <a:extLst>
              <a:ext uri="{FF2B5EF4-FFF2-40B4-BE49-F238E27FC236}">
                <a16:creationId xmlns:a16="http://schemas.microsoft.com/office/drawing/2014/main" id="{16BBEDFA-8701-D5A1-388C-2330D63F44C1}"/>
              </a:ext>
            </a:extLst>
          </p:cNvPr>
          <p:cNvGrpSpPr/>
          <p:nvPr/>
        </p:nvGrpSpPr>
        <p:grpSpPr>
          <a:xfrm>
            <a:off x="6629400" y="1476296"/>
            <a:ext cx="310880" cy="310880"/>
            <a:chOff x="1487200" y="4993750"/>
            <a:chExt cx="483125" cy="483125"/>
          </a:xfrm>
          <a:solidFill>
            <a:srgbClr val="00B050"/>
          </a:solidFill>
        </p:grpSpPr>
        <p:sp>
          <p:nvSpPr>
            <p:cNvPr id="10" name="Google Shape;12776;p201">
              <a:extLst>
                <a:ext uri="{FF2B5EF4-FFF2-40B4-BE49-F238E27FC236}">
                  <a16:creationId xmlns:a16="http://schemas.microsoft.com/office/drawing/2014/main" id="{A6A0D9CC-3593-2325-DB65-E45AFD2B4E94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" name="Google Shape;12777;p201">
              <a:extLst>
                <a:ext uri="{FF2B5EF4-FFF2-40B4-BE49-F238E27FC236}">
                  <a16:creationId xmlns:a16="http://schemas.microsoft.com/office/drawing/2014/main" id="{B7E197C6-9B48-4693-CB8D-E9F804A4314D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" name="Google Shape;13949;p205">
            <a:extLst>
              <a:ext uri="{FF2B5EF4-FFF2-40B4-BE49-F238E27FC236}">
                <a16:creationId xmlns:a16="http://schemas.microsoft.com/office/drawing/2014/main" id="{3378FB22-7633-4B7D-DE9D-EA191C530070}"/>
              </a:ext>
            </a:extLst>
          </p:cNvPr>
          <p:cNvGrpSpPr/>
          <p:nvPr/>
        </p:nvGrpSpPr>
        <p:grpSpPr>
          <a:xfrm>
            <a:off x="695387" y="2162751"/>
            <a:ext cx="693439" cy="690099"/>
            <a:chOff x="-49786250" y="2316650"/>
            <a:chExt cx="300900" cy="299450"/>
          </a:xfrm>
          <a:solidFill>
            <a:srgbClr val="FFC000"/>
          </a:solidFill>
        </p:grpSpPr>
        <p:sp>
          <p:nvSpPr>
            <p:cNvPr id="14" name="Google Shape;13950;p205">
              <a:extLst>
                <a:ext uri="{FF2B5EF4-FFF2-40B4-BE49-F238E27FC236}">
                  <a16:creationId xmlns:a16="http://schemas.microsoft.com/office/drawing/2014/main" id="{2C60C762-B127-D711-FDB8-7E5CFB933D7C}"/>
                </a:ext>
              </a:extLst>
            </p:cNvPr>
            <p:cNvSpPr/>
            <p:nvPr/>
          </p:nvSpPr>
          <p:spPr>
            <a:xfrm>
              <a:off x="-49746875" y="2316650"/>
              <a:ext cx="217400" cy="299450"/>
            </a:xfrm>
            <a:custGeom>
              <a:avLst/>
              <a:gdLst/>
              <a:ahLst/>
              <a:cxnLst/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951;p205">
              <a:extLst>
                <a:ext uri="{FF2B5EF4-FFF2-40B4-BE49-F238E27FC236}">
                  <a16:creationId xmlns:a16="http://schemas.microsoft.com/office/drawing/2014/main" id="{D4B5A289-F9A7-59E5-FEE3-D61080DB58F4}"/>
                </a:ext>
              </a:extLst>
            </p:cNvPr>
            <p:cNvSpPr/>
            <p:nvPr/>
          </p:nvSpPr>
          <p:spPr>
            <a:xfrm>
              <a:off x="-49786250" y="2422325"/>
              <a:ext cx="36250" cy="17350"/>
            </a:xfrm>
            <a:custGeom>
              <a:avLst/>
              <a:gdLst/>
              <a:ahLst/>
              <a:cxnLst/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952;p205">
              <a:extLst>
                <a:ext uri="{FF2B5EF4-FFF2-40B4-BE49-F238E27FC236}">
                  <a16:creationId xmlns:a16="http://schemas.microsoft.com/office/drawing/2014/main" id="{845B13FD-306D-9EBC-D80E-FD2E1FF2A48A}"/>
                </a:ext>
              </a:extLst>
            </p:cNvPr>
            <p:cNvSpPr/>
            <p:nvPr/>
          </p:nvSpPr>
          <p:spPr>
            <a:xfrm>
              <a:off x="-49783900" y="2362475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953;p205">
              <a:extLst>
                <a:ext uri="{FF2B5EF4-FFF2-40B4-BE49-F238E27FC236}">
                  <a16:creationId xmlns:a16="http://schemas.microsoft.com/office/drawing/2014/main" id="{EDA5732F-9304-031A-8C4F-24824232D502}"/>
                </a:ext>
              </a:extLst>
            </p:cNvPr>
            <p:cNvSpPr/>
            <p:nvPr/>
          </p:nvSpPr>
          <p:spPr>
            <a:xfrm>
              <a:off x="-49783900" y="2468800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954;p205">
              <a:extLst>
                <a:ext uri="{FF2B5EF4-FFF2-40B4-BE49-F238E27FC236}">
                  <a16:creationId xmlns:a16="http://schemas.microsoft.com/office/drawing/2014/main" id="{D9EC6469-9442-9863-DDEE-1E672A69B154}"/>
                </a:ext>
              </a:extLst>
            </p:cNvPr>
            <p:cNvSpPr/>
            <p:nvPr/>
          </p:nvSpPr>
          <p:spPr>
            <a:xfrm>
              <a:off x="-495208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955;p205">
              <a:extLst>
                <a:ext uri="{FF2B5EF4-FFF2-40B4-BE49-F238E27FC236}">
                  <a16:creationId xmlns:a16="http://schemas.microsoft.com/office/drawing/2014/main" id="{2E8C102D-05DF-D365-F443-8B081361FB44}"/>
                </a:ext>
              </a:extLst>
            </p:cNvPr>
            <p:cNvSpPr/>
            <p:nvPr/>
          </p:nvSpPr>
          <p:spPr>
            <a:xfrm>
              <a:off x="-49519250" y="2362475"/>
              <a:ext cx="31525" cy="31325"/>
            </a:xfrm>
            <a:custGeom>
              <a:avLst/>
              <a:gdLst/>
              <a:ahLst/>
              <a:cxnLst/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956;p205">
              <a:extLst>
                <a:ext uri="{FF2B5EF4-FFF2-40B4-BE49-F238E27FC236}">
                  <a16:creationId xmlns:a16="http://schemas.microsoft.com/office/drawing/2014/main" id="{47B4E2E3-31BB-4319-AE8E-884DE989DE55}"/>
                </a:ext>
              </a:extLst>
            </p:cNvPr>
            <p:cNvSpPr/>
            <p:nvPr/>
          </p:nvSpPr>
          <p:spPr>
            <a:xfrm>
              <a:off x="-49519250" y="2468800"/>
              <a:ext cx="31525" cy="30150"/>
            </a:xfrm>
            <a:custGeom>
              <a:avLst/>
              <a:gdLst/>
              <a:ahLst/>
              <a:cxnLst/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1" name="Straight Arrow Connector 39">
            <a:extLst>
              <a:ext uri="{FF2B5EF4-FFF2-40B4-BE49-F238E27FC236}">
                <a16:creationId xmlns:a16="http://schemas.microsoft.com/office/drawing/2014/main" id="{A828DF30-A5E6-0874-D9B8-7134D8CF1113}"/>
              </a:ext>
            </a:extLst>
          </p:cNvPr>
          <p:cNvCxnSpPr>
            <a:cxnSpLocks/>
            <a:stCxn id="6" idx="3"/>
            <a:endCxn id="44" idx="3"/>
          </p:cNvCxnSpPr>
          <p:nvPr/>
        </p:nvCxnSpPr>
        <p:spPr>
          <a:xfrm flipV="1">
            <a:off x="5846708" y="1600317"/>
            <a:ext cx="659198" cy="95727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25" name="Straight Arrow Connector 39">
            <a:extLst>
              <a:ext uri="{FF2B5EF4-FFF2-40B4-BE49-F238E27FC236}">
                <a16:creationId xmlns:a16="http://schemas.microsoft.com/office/drawing/2014/main" id="{2229D2FD-209D-BE7A-441B-450BE5F31DD3}"/>
              </a:ext>
            </a:extLst>
          </p:cNvPr>
          <p:cNvCxnSpPr>
            <a:cxnSpLocks/>
            <a:stCxn id="6" idx="3"/>
            <a:endCxn id="4" idx="3"/>
          </p:cNvCxnSpPr>
          <p:nvPr/>
        </p:nvCxnSpPr>
        <p:spPr>
          <a:xfrm>
            <a:off x="5846708" y="2557594"/>
            <a:ext cx="630292" cy="87140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0" name="Straight Arrow Connector 39">
            <a:extLst>
              <a:ext uri="{FF2B5EF4-FFF2-40B4-BE49-F238E27FC236}">
                <a16:creationId xmlns:a16="http://schemas.microsoft.com/office/drawing/2014/main" id="{CCBEF55E-88F4-9C7B-1AC6-0AC8B2D6A25F}"/>
              </a:ext>
            </a:extLst>
          </p:cNvPr>
          <p:cNvCxnSpPr>
            <a:cxnSpLocks/>
            <a:stCxn id="44" idx="5"/>
            <a:endCxn id="57" idx="1"/>
          </p:cNvCxnSpPr>
          <p:nvPr/>
        </p:nvCxnSpPr>
        <p:spPr>
          <a:xfrm flipV="1">
            <a:off x="9140617" y="963153"/>
            <a:ext cx="322535" cy="32078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6" name="Straight Arrow Connector 39">
            <a:extLst>
              <a:ext uri="{FF2B5EF4-FFF2-40B4-BE49-F238E27FC236}">
                <a16:creationId xmlns:a16="http://schemas.microsoft.com/office/drawing/2014/main" id="{C6529AE2-5C9D-6BF3-3E0D-DBA7488C9D64}"/>
              </a:ext>
            </a:extLst>
          </p:cNvPr>
          <p:cNvCxnSpPr>
            <a:cxnSpLocks/>
            <a:stCxn id="44" idx="1"/>
            <a:endCxn id="58" idx="1"/>
          </p:cNvCxnSpPr>
          <p:nvPr/>
        </p:nvCxnSpPr>
        <p:spPr>
          <a:xfrm>
            <a:off x="9140617" y="1916697"/>
            <a:ext cx="345169" cy="34370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26770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9" grpId="0" animBg="1"/>
      <p:bldP spid="32" grpId="0" animBg="1"/>
      <p:bldP spid="34" grpId="0" animBg="1"/>
      <p:bldP spid="87" grpId="0" animBg="1"/>
      <p:bldP spid="37" grpId="0" animBg="1"/>
      <p:bldP spid="39" grpId="0" animBg="1"/>
      <p:bldP spid="44" grpId="0" animBg="1"/>
      <p:bldP spid="45" grpId="0" animBg="1"/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BC1"/>
      </a:accent1>
      <a:accent2>
        <a:srgbClr val="222A35"/>
      </a:accent2>
      <a:accent3>
        <a:srgbClr val="294271"/>
      </a:accent3>
      <a:accent4>
        <a:srgbClr val="2DA4E6"/>
      </a:accent4>
      <a:accent5>
        <a:srgbClr val="00509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TM02892315[[fn=Espiral]]</Template>
  <TotalTime>0</TotalTime>
  <Words>2811</Words>
  <Application>Microsoft Office PowerPoint</Application>
  <PresentationFormat>Panorámica</PresentationFormat>
  <Paragraphs>313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Open Sans</vt:lpstr>
      <vt:lpstr>Wingdings</vt:lpstr>
      <vt:lpstr>Office Theme</vt:lpstr>
      <vt:lpstr>Presentación de PowerPoint</vt:lpstr>
      <vt:lpstr>Presentación de trabajos y comunicación en entornos académicos</vt:lpstr>
      <vt:lpstr>3. Trabajos en papel (1)</vt:lpstr>
      <vt:lpstr>3. Trabajos en papel (2)</vt:lpstr>
      <vt:lpstr>4. Trabajos en formato digital (1)</vt:lpstr>
      <vt:lpstr>4. Trabajos en formato digital (2)</vt:lpstr>
      <vt:lpstr>5. Normas de citación y referenciación en APA</vt:lpstr>
      <vt:lpstr>Criterios para valorar las fuentes</vt:lpstr>
      <vt:lpstr>Citar y referenciar</vt:lpstr>
      <vt:lpstr>Tipos de citas</vt:lpstr>
      <vt:lpstr>Tipos de citas</vt:lpstr>
      <vt:lpstr>Cita textual</vt:lpstr>
      <vt:lpstr>Actividad: ¿Está bien citada?</vt:lpstr>
      <vt:lpstr>Actividad: ¿Está bien citada?</vt:lpstr>
      <vt:lpstr>Actividad: ¿Está bien citada?</vt:lpstr>
      <vt:lpstr>Actividad: ¿Está bien citada?</vt:lpstr>
      <vt:lpstr>Actividad: ¿Está bien citada?</vt:lpstr>
      <vt:lpstr>Distintos escenarios para citar</vt:lpstr>
      <vt:lpstr>Referencias</vt:lpstr>
      <vt:lpstr>Presentación de PowerPoint</vt:lpstr>
      <vt:lpstr>Presentación de PowerPoint</vt:lpstr>
      <vt:lpstr>Presentación de PowerPoint</vt:lpstr>
      <vt:lpstr>6. Comunicación por correo electrónico</vt:lpstr>
      <vt:lpstr>6. Comunicación por correo electrónico</vt:lpstr>
      <vt:lpstr>6. Comunicación por correo electrónico (antiejemplo)</vt:lpstr>
      <vt:lpstr>6. Comunicación por correo electrónico (ejemplo)</vt:lpstr>
      <vt:lpstr>Referencia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2025-11-17T12:43:31Z</dcterms:created>
  <dcterms:modified xsi:type="dcterms:W3CDTF">2025-11-17T12:43:40Z</dcterms:modified>
  <cp:category/>
</cp:coreProperties>
</file>