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8" r:id="rId2"/>
  </p:sldMasterIdLst>
  <p:notesMasterIdLst>
    <p:notesMasterId r:id="rId32"/>
  </p:notesMasterIdLst>
  <p:handoutMasterIdLst>
    <p:handoutMasterId r:id="rId33"/>
  </p:handoutMasterIdLst>
  <p:sldIdLst>
    <p:sldId id="485" r:id="rId3"/>
    <p:sldId id="1102" r:id="rId4"/>
    <p:sldId id="889" r:id="rId5"/>
    <p:sldId id="1524" r:id="rId6"/>
    <p:sldId id="1525" r:id="rId7"/>
    <p:sldId id="1528" r:id="rId8"/>
    <p:sldId id="1526" r:id="rId9"/>
    <p:sldId id="1553" r:id="rId10"/>
    <p:sldId id="260" r:id="rId11"/>
    <p:sldId id="1536" r:id="rId12"/>
    <p:sldId id="1535" r:id="rId13"/>
    <p:sldId id="1537" r:id="rId14"/>
    <p:sldId id="1538" r:id="rId15"/>
    <p:sldId id="1539" r:id="rId16"/>
    <p:sldId id="1540" r:id="rId17"/>
    <p:sldId id="1542" r:id="rId18"/>
    <p:sldId id="1541" r:id="rId19"/>
    <p:sldId id="1543" r:id="rId20"/>
    <p:sldId id="1544" r:id="rId21"/>
    <p:sldId id="1546" r:id="rId22"/>
    <p:sldId id="1545" r:id="rId23"/>
    <p:sldId id="1552" r:id="rId24"/>
    <p:sldId id="699" r:id="rId25"/>
    <p:sldId id="1547" r:id="rId26"/>
    <p:sldId id="1548" r:id="rId27"/>
    <p:sldId id="1549" r:id="rId28"/>
    <p:sldId id="1551" r:id="rId29"/>
    <p:sldId id="1550" r:id="rId30"/>
    <p:sldId id="1554" r:id="rId31"/>
  </p:sldIdLst>
  <p:sldSz cx="9144000" cy="6858000" type="screen4x3"/>
  <p:notesSz cx="6699250" cy="9836150"/>
  <p:custDataLst>
    <p:tags r:id="rId34"/>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13">
          <p15:clr>
            <a:srgbClr val="A4A3A4"/>
          </p15:clr>
        </p15:guide>
        <p15:guide id="3" pos="55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08"/>
    <a:srgbClr val="00CC00"/>
    <a:srgbClr val="632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52" autoAdjust="0"/>
    <p:restoredTop sz="92429" autoAdjust="0"/>
  </p:normalViewPr>
  <p:slideViewPr>
    <p:cSldViewPr snapToGrid="0">
      <p:cViewPr>
        <p:scale>
          <a:sx n="75" d="100"/>
          <a:sy n="75" d="100"/>
        </p:scale>
        <p:origin x="2580" y="1194"/>
      </p:cViewPr>
      <p:guideLst>
        <p:guide orient="horz" pos="4319"/>
        <p:guide pos="213"/>
        <p:guide pos="556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1792F828-5C03-4846-95FA-6291E063326A}" type="slidenum">
              <a:rPr lang="en-GB"/>
              <a:pPr>
                <a:defRPr/>
              </a:pPr>
              <a:t>‹Nº›</a:t>
            </a:fld>
            <a:endParaRPr lang="en-GB"/>
          </a:p>
        </p:txBody>
      </p:sp>
    </p:spTree>
    <p:extLst>
      <p:ext uri="{BB962C8B-B14F-4D97-AF65-F5344CB8AC3E}">
        <p14:creationId xmlns:p14="http://schemas.microsoft.com/office/powerpoint/2010/main" val="1976664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3763" y="4672013"/>
            <a:ext cx="4911725" cy="4425950"/>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00C8D1C8-D156-4B02-9DFC-4747A87D05B3}" type="slidenum">
              <a:rPr lang="en-GB"/>
              <a:pPr>
                <a:defRPr/>
              </a:pPr>
              <a:t>‹Nº›</a:t>
            </a:fld>
            <a:endParaRPr lang="en-GB"/>
          </a:p>
        </p:txBody>
      </p:sp>
    </p:spTree>
    <p:extLst>
      <p:ext uri="{BB962C8B-B14F-4D97-AF65-F5344CB8AC3E}">
        <p14:creationId xmlns:p14="http://schemas.microsoft.com/office/powerpoint/2010/main" val="3889929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9F6EACB-7143-44CA-988C-2594027D83D8}" type="slidenum">
              <a:rPr lang="en-GB" smtClean="0"/>
              <a:pPr/>
              <a:t>1</a:t>
            </a:fld>
            <a:endParaRPr lang="en-GB" dirty="0"/>
          </a:p>
        </p:txBody>
      </p:sp>
      <p:sp>
        <p:nvSpPr>
          <p:cNvPr id="15363" name="Rectangle 1026"/>
          <p:cNvSpPr>
            <a:spLocks noGrp="1" noChangeArrowheads="1"/>
          </p:cNvSpPr>
          <p:nvPr>
            <p:ph type="body" idx="1"/>
          </p:nvPr>
        </p:nvSpPr>
        <p:spPr>
          <a:xfrm>
            <a:off x="242888" y="5253038"/>
            <a:ext cx="6283325" cy="4051300"/>
          </a:xfrm>
          <a:noFill/>
          <a:ln/>
        </p:spPr>
        <p:txBody>
          <a:bodyPr lIns="89384" tIns="44694" rIns="89384" bIns="44694"/>
          <a:lstStyle/>
          <a:p>
            <a:pPr eaLnBrk="1" hangingPunct="1"/>
            <a:r>
              <a:rPr lang="en-GB" dirty="0"/>
              <a:t>Hay </a:t>
            </a:r>
            <a:r>
              <a:rPr lang="en-GB" dirty="0" err="1"/>
              <a:t>que</a:t>
            </a:r>
            <a:r>
              <a:rPr lang="en-GB" dirty="0"/>
              <a:t> </a:t>
            </a:r>
            <a:r>
              <a:rPr lang="en-GB" dirty="0" err="1"/>
              <a:t>poner</a:t>
            </a:r>
            <a:r>
              <a:rPr lang="en-GB" dirty="0"/>
              <a:t> en la </a:t>
            </a:r>
            <a:r>
              <a:rPr lang="en-GB" dirty="0" err="1"/>
              <a:t>Fase</a:t>
            </a:r>
            <a:r>
              <a:rPr lang="en-GB" dirty="0"/>
              <a:t> 1a PowerPoint,</a:t>
            </a:r>
            <a:r>
              <a:rPr lang="en-GB" baseline="0" dirty="0"/>
              <a:t> </a:t>
            </a:r>
            <a:r>
              <a:rPr lang="en-GB" baseline="0" dirty="0" err="1"/>
              <a:t>reducir</a:t>
            </a:r>
            <a:r>
              <a:rPr lang="en-GB" baseline="0" dirty="0"/>
              <a:t> lo de la </a:t>
            </a:r>
            <a:r>
              <a:rPr lang="en-GB" baseline="0" dirty="0" err="1"/>
              <a:t>primera</a:t>
            </a:r>
            <a:r>
              <a:rPr lang="en-GB" baseline="0" dirty="0"/>
              <a:t> </a:t>
            </a:r>
            <a:r>
              <a:rPr lang="en-GB" baseline="0" dirty="0" err="1"/>
              <a:t>clase</a:t>
            </a:r>
            <a:r>
              <a:rPr lang="en-GB" baseline="0" dirty="0"/>
              <a:t> al </a:t>
            </a:r>
            <a:r>
              <a:rPr lang="en-GB" baseline="0" dirty="0" err="1"/>
              <a:t>máximo</a:t>
            </a:r>
            <a:r>
              <a:rPr lang="en-GB" baseline="0" dirty="0"/>
              <a:t>… y lo de </a:t>
            </a:r>
            <a:r>
              <a:rPr lang="en-GB" baseline="0" dirty="0" err="1"/>
              <a:t>herramientas</a:t>
            </a:r>
            <a:r>
              <a:rPr lang="en-GB" baseline="0" dirty="0"/>
              <a:t> de </a:t>
            </a:r>
            <a:r>
              <a:rPr lang="en-GB" baseline="0" dirty="0" err="1"/>
              <a:t>comunicación</a:t>
            </a:r>
            <a:r>
              <a:rPr lang="en-GB" baseline="0" dirty="0"/>
              <a:t>. </a:t>
            </a:r>
            <a:r>
              <a:rPr lang="en-GB" baseline="0" dirty="0" err="1"/>
              <a:t>Cuadrar</a:t>
            </a:r>
            <a:r>
              <a:rPr lang="en-GB" baseline="0" dirty="0"/>
              <a:t> </a:t>
            </a:r>
            <a:r>
              <a:rPr lang="en-GB" baseline="0" dirty="0" err="1"/>
              <a:t>Zotero</a:t>
            </a:r>
            <a:r>
              <a:rPr lang="en-GB" baseline="0" dirty="0"/>
              <a:t> y </a:t>
            </a:r>
            <a:r>
              <a:rPr lang="en-GB" baseline="0" dirty="0" err="1"/>
              <a:t>arreglar</a:t>
            </a:r>
            <a:r>
              <a:rPr lang="en-GB" baseline="0" dirty="0"/>
              <a:t> el </a:t>
            </a:r>
            <a:r>
              <a:rPr lang="en-GB" baseline="0" dirty="0" err="1"/>
              <a:t>libro</a:t>
            </a:r>
            <a:r>
              <a:rPr lang="en-GB" baseline="0" dirty="0"/>
              <a:t> </a:t>
            </a:r>
            <a:r>
              <a:rPr lang="en-GB" baseline="0" dirty="0" err="1"/>
              <a:t>para</a:t>
            </a:r>
            <a:r>
              <a:rPr lang="en-GB" baseline="0" dirty="0"/>
              <a:t> </a:t>
            </a:r>
            <a:r>
              <a:rPr lang="en-GB" baseline="0" dirty="0" err="1"/>
              <a:t>que</a:t>
            </a:r>
            <a:r>
              <a:rPr lang="en-GB" baseline="0" dirty="0"/>
              <a:t> en </a:t>
            </a:r>
            <a:r>
              <a:rPr lang="en-GB" baseline="0" dirty="0" err="1"/>
              <a:t>vez</a:t>
            </a:r>
            <a:r>
              <a:rPr lang="en-GB" baseline="0" dirty="0"/>
              <a:t> de </a:t>
            </a:r>
            <a:r>
              <a:rPr lang="en-GB" baseline="0" dirty="0" err="1"/>
              <a:t>módulo</a:t>
            </a:r>
            <a:r>
              <a:rPr lang="en-GB" baseline="0" dirty="0"/>
              <a:t> </a:t>
            </a:r>
            <a:r>
              <a:rPr lang="en-GB" baseline="0" dirty="0" err="1"/>
              <a:t>ponga</a:t>
            </a:r>
            <a:r>
              <a:rPr lang="en-GB" baseline="0" dirty="0"/>
              <a:t> </a:t>
            </a:r>
            <a:r>
              <a:rPr lang="en-GB" baseline="0" dirty="0" err="1"/>
              <a:t>capítulo</a:t>
            </a:r>
            <a:r>
              <a:rPr lang="en-GB" baseline="0" dirty="0"/>
              <a:t>.</a:t>
            </a:r>
            <a:endParaRPr lang="en-GB" dirty="0"/>
          </a:p>
        </p:txBody>
      </p:sp>
      <p:sp>
        <p:nvSpPr>
          <p:cNvPr id="15364" name="Rectangle 1027"/>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73332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51243D1-07FC-432B-8054-10B3D9F02E1D}" type="slidenum">
              <a:rPr lang="en-GB" smtClean="0"/>
              <a:pPr/>
              <a:t>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229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0C8D1C8-D156-4B02-9DFC-4747A87D05B3}" type="slidenum">
              <a:rPr lang="en-GB" smtClean="0"/>
              <a:pPr>
                <a:defRPr/>
              </a:pPr>
              <a:t>4</a:t>
            </a:fld>
            <a:endParaRPr lang="en-GB"/>
          </a:p>
        </p:txBody>
      </p:sp>
    </p:spTree>
    <p:extLst>
      <p:ext uri="{BB962C8B-B14F-4D97-AF65-F5344CB8AC3E}">
        <p14:creationId xmlns:p14="http://schemas.microsoft.com/office/powerpoint/2010/main" val="414998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51243D1-07FC-432B-8054-10B3D9F02E1D}" type="slidenum">
              <a:rPr lang="en-GB" smtClean="0"/>
              <a:pPr/>
              <a:t>8</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7720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87596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51243D1-07FC-432B-8054-10B3D9F02E1D}" type="slidenum">
              <a:rPr lang="en-GB" smtClean="0"/>
              <a:pPr/>
              <a:t>22</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1300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DDBF00F-3B00-47CF-AE7E-29A2313DDEB9}" type="slidenum">
              <a:rPr lang="en-GB" smtClean="0"/>
              <a:pPr/>
              <a:t>23</a:t>
            </a:fld>
            <a:endParaRPr lang="en-GB"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3771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51243D1-07FC-432B-8054-10B3D9F02E1D}" type="slidenum">
              <a:rPr lang="en-GB" smtClean="0"/>
              <a:pPr/>
              <a:t>29</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21035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Marcador de texto"/>
          <p:cNvSpPr>
            <a:spLocks noGrp="1"/>
          </p:cNvSpPr>
          <p:nvPr>
            <p:ph type="body" sz="quarter" idx="10"/>
          </p:nvPr>
        </p:nvSpPr>
        <p:spPr>
          <a:xfrm>
            <a:off x="4459252" y="143624"/>
            <a:ext cx="4510087" cy="328613"/>
          </a:xfrm>
        </p:spPr>
        <p:txBody>
          <a:bodyPr/>
          <a:lstStyle>
            <a:lvl1pPr algn="r">
              <a:defRPr sz="1400" b="1" baseline="0">
                <a:solidFill>
                  <a:schemeClr val="bg1">
                    <a:lumMod val="95000"/>
                  </a:schemeClr>
                </a:solidFill>
                <a:latin typeface="Calibri" pitchFamily="34" charset="0"/>
              </a:defRPr>
            </a:lvl1pPr>
          </a:lstStyle>
          <a:p>
            <a:pPr lvl="0"/>
            <a:r>
              <a:rPr lang="es-ES"/>
              <a:t>Haga clic para modificar el estilo de texto del patrón</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11950" y="622300"/>
            <a:ext cx="2132013" cy="52863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14325" y="622300"/>
            <a:ext cx="6245225" cy="52863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p:cNvSpPr>
            <a:spLocks noGrp="1"/>
          </p:cNvSpPr>
          <p:nvPr>
            <p:ph type="body"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95536" y="1340768"/>
            <a:ext cx="8352928" cy="5112568"/>
          </a:xfrm>
        </p:spPr>
        <p:txBody>
          <a:bodyPr>
            <a:normAutofit/>
          </a:bodyPr>
          <a:lstStyle>
            <a:lvl1pPr algn="just">
              <a:defRPr sz="2200"/>
            </a:lvl1pPr>
            <a:lvl2pPr algn="just">
              <a:defRPr sz="2000"/>
            </a:lvl2pPr>
            <a:lvl3pPr algn="just">
              <a:defRPr sz="1800"/>
            </a:lvl3pPr>
            <a:lvl4pPr algn="just">
              <a:defRPr sz="1800"/>
            </a:lvl4pPr>
            <a:lvl5pPr algn="ju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179512" y="274638"/>
            <a:ext cx="8784976" cy="706090"/>
          </a:xfrm>
          <a:prstGeom prst="rect">
            <a:avLst/>
          </a:prstGeom>
        </p:spPr>
        <p:txBody>
          <a:bodyPr vert="horz" lIns="91440" tIns="45720" rIns="91440" bIns="45720" rtlCol="0" anchor="b" anchorCtr="0">
            <a:noAutofit/>
          </a:bodyPr>
          <a:lstStyle>
            <a:lvl1pPr>
              <a:defRPr sz="3600" cap="none" baseline="0"/>
            </a:lvl1pPr>
          </a:lstStyle>
          <a:p>
            <a:r>
              <a:rPr lang="en-US" dirty="0"/>
              <a:t>Click to edit Master title style</a:t>
            </a:r>
          </a:p>
        </p:txBody>
      </p:sp>
    </p:spTree>
    <p:extLst>
      <p:ext uri="{BB962C8B-B14F-4D97-AF65-F5344CB8AC3E}">
        <p14:creationId xmlns:p14="http://schemas.microsoft.com/office/powerpoint/2010/main" val="149405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Marcador de texto"/>
          <p:cNvSpPr>
            <a:spLocks noGrp="1"/>
          </p:cNvSpPr>
          <p:nvPr>
            <p:ph type="body" sz="quarter" idx="10"/>
          </p:nvPr>
        </p:nvSpPr>
        <p:spPr>
          <a:xfrm>
            <a:off x="4459252" y="143624"/>
            <a:ext cx="4510087" cy="328613"/>
          </a:xfrm>
        </p:spPr>
        <p:txBody>
          <a:bodyPr/>
          <a:lstStyle>
            <a:lvl1pPr algn="r">
              <a:defRPr sz="1400" b="1" baseline="0">
                <a:solidFill>
                  <a:schemeClr val="bg1">
                    <a:lumMod val="95000"/>
                  </a:schemeClr>
                </a:solidFill>
                <a:latin typeface="Calibri" pitchFamily="34" charset="0"/>
              </a:defRPr>
            </a:lvl1pPr>
          </a:lstStyle>
          <a:p>
            <a:pPr lvl="0"/>
            <a:r>
              <a:rPr lang="es-ES"/>
              <a:t>Haga clic para modificar el estilo de texto del patrón</a:t>
            </a: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124A66BD-BFA1-407D-8AD4-A162CAD5CB2A}" type="slidenum">
              <a:rPr lang="de-DE"/>
              <a:pPr>
                <a:defRPr/>
              </a:pPr>
              <a:t>‹Nº›</a:t>
            </a:fld>
            <a:endParaRPr lang="de-DE"/>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631501A2-C079-41C8-A00C-99084A59FF4D}" type="slidenum">
              <a:rPr lang="de-DE"/>
              <a:pPr>
                <a:defRPr/>
              </a:pPr>
              <a:t>‹Nº›</a:t>
            </a:fld>
            <a:endParaRPr lang="de-DE"/>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19088" y="1879600"/>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57725" y="1879600"/>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624DE9C9-F36E-4423-81DF-9D6F24A3B60D}" type="slidenum">
              <a:rPr lang="de-DE"/>
              <a:pPr>
                <a:defRPr/>
              </a:pPr>
              <a:t>‹Nº›</a:t>
            </a:fld>
            <a:endParaRPr lang="de-DE"/>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91C45646-6C51-4FCE-B970-C275DF5FC884}" type="slidenum">
              <a:rPr lang="de-DE"/>
              <a:pPr>
                <a:defRPr/>
              </a:pPr>
              <a:t>‹Nº›</a:t>
            </a:fld>
            <a:endParaRPr lang="de-DE"/>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BF827D5E-4A8A-4A74-8881-67A567DDB916}" type="slidenum">
              <a:rPr lang="de-DE"/>
              <a:pPr>
                <a:defRPr/>
              </a:pPr>
              <a:t>‹Nº›</a:t>
            </a:fld>
            <a:endParaRPr lang="de-DE"/>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B131835E-C2B5-4657-BA07-5C1A39D3497E}" type="slidenum">
              <a:rPr lang="de-DE"/>
              <a:pPr>
                <a:defRPr/>
              </a:pPr>
              <a:t>‹Nº›</a:t>
            </a:fld>
            <a:endParaRPr lang="de-DE"/>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FA774568-F9DB-4C1A-ABE2-0BFD431101DC}" type="slidenum">
              <a:rPr lang="de-DE"/>
              <a:pPr>
                <a:defRPr/>
              </a:pPr>
              <a:t>‹Nº›</a:t>
            </a:fld>
            <a:endParaRPr lang="de-DE"/>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C36B54DF-CCEC-4414-A88B-CA768461085A}" type="slidenum">
              <a:rPr lang="de-DE"/>
              <a:pPr>
                <a:defRPr/>
              </a:pPr>
              <a:t>‹Nº›</a:t>
            </a:fld>
            <a:endParaRPr lang="de-DE"/>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1CCA3BB7-434E-4BB2-A2C0-1C740133EEBE}" type="slidenum">
              <a:rPr lang="de-DE"/>
              <a:pPr>
                <a:defRPr/>
              </a:pPr>
              <a:t>‹Nº›</a:t>
            </a:fld>
            <a:endParaRPr lang="de-DE"/>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11950" y="622300"/>
            <a:ext cx="2132013" cy="52863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14325" y="622300"/>
            <a:ext cx="6245225" cy="52863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xfrm>
            <a:off x="276225" y="6408738"/>
            <a:ext cx="2762250" cy="247650"/>
          </a:xfrm>
          <a:prstGeom prst="rect">
            <a:avLst/>
          </a:prstGeom>
          <a:ln/>
        </p:spPr>
        <p:txBody>
          <a:bodyPr/>
          <a:lstStyle>
            <a:lvl1pPr>
              <a:defRPr/>
            </a:lvl1pPr>
          </a:lstStyle>
          <a:p>
            <a:pPr>
              <a:defRPr/>
            </a:pPr>
            <a:r>
              <a:rPr lang="de-DE"/>
              <a:t>Here comes your footer  </a:t>
            </a:r>
            <a:r>
              <a:rPr lang="de-DE">
                <a:sym typeface="Wingdings" pitchFamily="2" charset="2"/>
              </a:rPr>
              <a:t></a:t>
            </a:r>
            <a:r>
              <a:rPr lang="de-DE"/>
              <a:t>  Page </a:t>
            </a:r>
            <a:fld id="{E1E3F424-C23B-4F4C-BBD3-945B885B90E6}" type="slidenum">
              <a:rPr lang="de-DE"/>
              <a:pPr>
                <a:defRPr/>
              </a:pPr>
              <a:t>‹Nº›</a:t>
            </a:fld>
            <a:endParaRPr lang="de-DE"/>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19088" y="1879600"/>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57725" y="1879600"/>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bwMode="auto">
          <a:xfrm>
            <a:off x="0" y="6137329"/>
            <a:ext cx="9144000" cy="720671"/>
          </a:xfrm>
          <a:prstGeom prst="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charset="0"/>
            </a:endParaRPr>
          </a:p>
        </p:txBody>
      </p:sp>
      <p:sp>
        <p:nvSpPr>
          <p:cNvPr id="5122" name="Rectangle 2"/>
          <p:cNvSpPr>
            <a:spLocks noGrp="1" noChangeArrowheads="1"/>
          </p:cNvSpPr>
          <p:nvPr>
            <p:ph type="title"/>
          </p:nvPr>
        </p:nvSpPr>
        <p:spPr bwMode="auto">
          <a:xfrm>
            <a:off x="314325" y="622300"/>
            <a:ext cx="8515350" cy="600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title style</a:t>
            </a:r>
            <a:endParaRPr lang="de-DE"/>
          </a:p>
        </p:txBody>
      </p:sp>
      <p:sp>
        <p:nvSpPr>
          <p:cNvPr id="5123" name="Rectangle 3"/>
          <p:cNvSpPr>
            <a:spLocks noGrp="1" noChangeArrowheads="1"/>
          </p:cNvSpPr>
          <p:nvPr>
            <p:ph type="body" idx="1"/>
          </p:nvPr>
        </p:nvSpPr>
        <p:spPr bwMode="auto">
          <a:xfrm>
            <a:off x="319088" y="1348353"/>
            <a:ext cx="8524875" cy="508344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3 Marcador de pie de página"/>
          <p:cNvSpPr txBox="1">
            <a:spLocks/>
          </p:cNvSpPr>
          <p:nvPr/>
        </p:nvSpPr>
        <p:spPr bwMode="auto">
          <a:xfrm>
            <a:off x="6431797" y="6648771"/>
            <a:ext cx="2712203" cy="302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chemeClr val="tx2"/>
                </a:solidFill>
                <a:effectLst/>
                <a:uLnTx/>
                <a:uFillTx/>
                <a:latin typeface="Arial" charset="0"/>
                <a:ea typeface="+mn-ea"/>
                <a:cs typeface="+mn-cs"/>
              </a:rPr>
              <a:t>Dr. Alberto Nájera López</a:t>
            </a:r>
          </a:p>
        </p:txBody>
      </p:sp>
      <p:sp>
        <p:nvSpPr>
          <p:cNvPr id="8" name="3 Marcador de pie de página"/>
          <p:cNvSpPr txBox="1">
            <a:spLocks/>
          </p:cNvSpPr>
          <p:nvPr/>
        </p:nvSpPr>
        <p:spPr bwMode="auto">
          <a:xfrm>
            <a:off x="0" y="6648771"/>
            <a:ext cx="2712203" cy="302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kumimoji="0" lang="de-DE" sz="1000" b="0" i="0" u="none" strike="noStrike" kern="1200" cap="none" spc="0" normalizeH="0" baseline="0" noProof="0" dirty="0">
                <a:ln>
                  <a:noFill/>
                </a:ln>
                <a:solidFill>
                  <a:schemeClr val="tx2"/>
                </a:solidFill>
                <a:effectLst/>
                <a:uLnTx/>
                <a:uFillTx/>
                <a:latin typeface="Arial" charset="0"/>
                <a:ea typeface="+mn-ea"/>
                <a:cs typeface="+mn-cs"/>
              </a:rPr>
              <a:t>Noviembre de 2023</a:t>
            </a:r>
            <a:endParaRPr lang="de-DE" sz="1000" dirty="0"/>
          </a:p>
        </p:txBody>
      </p:sp>
      <p:sp>
        <p:nvSpPr>
          <p:cNvPr id="9" name="8 Rectángulo"/>
          <p:cNvSpPr/>
          <p:nvPr/>
        </p:nvSpPr>
        <p:spPr bwMode="auto">
          <a:xfrm>
            <a:off x="92988" y="6571279"/>
            <a:ext cx="8896027" cy="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1" name="10 Rectángulo"/>
          <p:cNvSpPr/>
          <p:nvPr/>
        </p:nvSpPr>
        <p:spPr bwMode="auto">
          <a:xfrm>
            <a:off x="92988" y="1115875"/>
            <a:ext cx="8896027" cy="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0" name="6 Marcador de texto"/>
          <p:cNvSpPr txBox="1">
            <a:spLocks/>
          </p:cNvSpPr>
          <p:nvPr/>
        </p:nvSpPr>
        <p:spPr bwMode="auto">
          <a:xfrm>
            <a:off x="3918858" y="91783"/>
            <a:ext cx="5050518" cy="328613"/>
          </a:xfrm>
          <a:prstGeom prst="rect">
            <a:avLst/>
          </a:prstGeom>
          <a:noFill/>
          <a:ln w="9525">
            <a:noFill/>
            <a:miter lim="800000"/>
            <a:headEnd/>
            <a:tailEnd/>
          </a:ln>
        </p:spPr>
        <p:txBody>
          <a:bodyPr/>
          <a:lstStyle/>
          <a:p>
            <a:pPr algn="r" eaLnBrk="1" hangingPunct="1"/>
            <a:r>
              <a:rPr lang="es-ES" sz="1400" b="1" dirty="0">
                <a:solidFill>
                  <a:srgbClr val="F2F2F2"/>
                </a:solidFill>
                <a:latin typeface="Calibri" pitchFamily="34" charset="0"/>
              </a:rPr>
              <a:t>Revisiones sistemáticas y Metaanálisis en el contexto de los </a:t>
            </a:r>
            <a:r>
              <a:rPr lang="es-ES" sz="1400" b="1" dirty="0" err="1">
                <a:solidFill>
                  <a:srgbClr val="F2F2F2"/>
                </a:solidFill>
                <a:latin typeface="Calibri" pitchFamily="34" charset="0"/>
              </a:rPr>
              <a:t>TFGs</a:t>
            </a:r>
            <a:endParaRPr lang="es-ES" sz="1400" b="1" dirty="0">
              <a:solidFill>
                <a:srgbClr val="F2F2F2"/>
              </a:solidFill>
              <a:latin typeface="Calibri" pitchFamily="34" charset="0"/>
            </a:endParaRPr>
          </a:p>
        </p:txBody>
      </p:sp>
      <p:pic>
        <p:nvPicPr>
          <p:cNvPr id="2" name="Imagen 1">
            <a:extLst>
              <a:ext uri="{FF2B5EF4-FFF2-40B4-BE49-F238E27FC236}">
                <a16:creationId xmlns:a16="http://schemas.microsoft.com/office/drawing/2014/main" id="{0A9C6DB2-0F06-49F6-BB91-1C3FEE5A57CA}"/>
              </a:ext>
            </a:extLst>
          </p:cNvPr>
          <p:cNvPicPr>
            <a:picLocks noChangeAspect="1"/>
          </p:cNvPicPr>
          <p:nvPr userDrawn="1"/>
        </p:nvPicPr>
        <p:blipFill rotWithShape="1">
          <a:blip r:embed="rId16"/>
          <a:srcRect r="729"/>
          <a:stretch/>
        </p:blipFill>
        <p:spPr>
          <a:xfrm>
            <a:off x="0" y="-11187"/>
            <a:ext cx="781946" cy="482676"/>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1" r:id="rId12"/>
    <p:sldLayoutId id="2147483712" r:id="rId13"/>
  </p:sldLayoutIdLst>
  <p:transition spd="med">
    <p:wipe dir="r"/>
  </p:transition>
  <p:hf sldNum="0" hdr="0" dt="0"/>
  <p:txStyles>
    <p:title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p:titleStyle>
    <p:bodyStyle>
      <a:lvl1pPr marL="190500" indent="-190500"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a:solidFill>
            <a:schemeClr val="tx1"/>
          </a:solidFill>
          <a:latin typeface="+mn-lt"/>
        </a:defRPr>
      </a:lvl2pPr>
      <a:lvl3pPr marL="561975" indent="-179388" algn="l" rtl="0" eaLnBrk="0" fontAlgn="base" hangingPunct="0">
        <a:spcBef>
          <a:spcPct val="40000"/>
        </a:spcBef>
        <a:spcAft>
          <a:spcPct val="0"/>
        </a:spcAft>
        <a:buClr>
          <a:schemeClr val="accent1"/>
        </a:buClr>
        <a:buChar char="-"/>
        <a:defRPr>
          <a:solidFill>
            <a:schemeClr val="tx1"/>
          </a:solidFill>
          <a:latin typeface="+mn-lt"/>
        </a:defRPr>
      </a:lvl3pPr>
      <a:lvl4pPr marL="752475" indent="-188913" algn="l" rtl="0" eaLnBrk="0" fontAlgn="base" hangingPunct="0">
        <a:spcBef>
          <a:spcPct val="40000"/>
        </a:spcBef>
        <a:spcAft>
          <a:spcPct val="0"/>
        </a:spcAft>
        <a:buClr>
          <a:schemeClr val="accent1"/>
        </a:buClr>
        <a:buChar char="-"/>
        <a:defRPr>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14325" y="622300"/>
            <a:ext cx="8515350" cy="600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title style</a:t>
            </a:r>
            <a:endParaRPr lang="de-DE"/>
          </a:p>
        </p:txBody>
      </p:sp>
      <p:sp>
        <p:nvSpPr>
          <p:cNvPr id="5123" name="Rectangle 3"/>
          <p:cNvSpPr>
            <a:spLocks noGrp="1" noChangeArrowheads="1"/>
          </p:cNvSpPr>
          <p:nvPr>
            <p:ph type="body" idx="1"/>
          </p:nvPr>
        </p:nvSpPr>
        <p:spPr bwMode="auto">
          <a:xfrm>
            <a:off x="319088" y="1348353"/>
            <a:ext cx="8524875" cy="492846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wipe dir="r"/>
  </p:transition>
  <p:hf sldNum="0" hdr="0" dt="0"/>
  <p:txStyles>
    <p:title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p:titleStyle>
    <p:bodyStyle>
      <a:lvl1pPr marL="190500" indent="-190500"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a:solidFill>
            <a:schemeClr val="tx1"/>
          </a:solidFill>
          <a:latin typeface="+mn-lt"/>
        </a:defRPr>
      </a:lvl2pPr>
      <a:lvl3pPr marL="561975" indent="-179388" algn="l" rtl="0" eaLnBrk="0" fontAlgn="base" hangingPunct="0">
        <a:spcBef>
          <a:spcPct val="40000"/>
        </a:spcBef>
        <a:spcAft>
          <a:spcPct val="0"/>
        </a:spcAft>
        <a:buClr>
          <a:schemeClr val="accent1"/>
        </a:buClr>
        <a:buChar char="-"/>
        <a:defRPr>
          <a:solidFill>
            <a:schemeClr val="tx1"/>
          </a:solidFill>
          <a:latin typeface="+mn-lt"/>
        </a:defRPr>
      </a:lvl3pPr>
      <a:lvl4pPr marL="752475" indent="-188913" algn="l" rtl="0" eaLnBrk="0" fontAlgn="base" hangingPunct="0">
        <a:spcBef>
          <a:spcPct val="40000"/>
        </a:spcBef>
        <a:spcAft>
          <a:spcPct val="0"/>
        </a:spcAft>
        <a:buClr>
          <a:schemeClr val="accent1"/>
        </a:buClr>
        <a:buChar char="-"/>
        <a:defRPr>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CuadroTexto"/>
          <p:cNvSpPr txBox="1"/>
          <p:nvPr/>
        </p:nvSpPr>
        <p:spPr>
          <a:xfrm>
            <a:off x="6644458" y="5372735"/>
            <a:ext cx="4075879" cy="1477328"/>
          </a:xfrm>
          <a:prstGeom prst="rect">
            <a:avLst/>
          </a:prstGeom>
          <a:noFill/>
        </p:spPr>
        <p:txBody>
          <a:bodyPr wrap="square">
            <a:spAutoFit/>
          </a:bodyPr>
          <a:lstStyle/>
          <a:p>
            <a:pPr>
              <a:defRPr/>
            </a:pPr>
            <a:r>
              <a:rPr lang="es-ES" sz="2000" b="1" dirty="0">
                <a:solidFill>
                  <a:schemeClr val="bg1"/>
                </a:solidFill>
                <a:latin typeface="Calibri" pitchFamily="34" charset="0"/>
              </a:rPr>
              <a:t>Alberto Nájera López</a:t>
            </a:r>
          </a:p>
          <a:p>
            <a:pPr>
              <a:defRPr/>
            </a:pPr>
            <a:r>
              <a:rPr lang="es-ES" sz="2000" b="1" dirty="0">
                <a:solidFill>
                  <a:schemeClr val="bg1"/>
                </a:solidFill>
                <a:latin typeface="Calibri" pitchFamily="34" charset="0"/>
              </a:rPr>
              <a:t>Jesús González Rubio</a:t>
            </a:r>
          </a:p>
          <a:p>
            <a:pPr>
              <a:defRPr/>
            </a:pPr>
            <a:r>
              <a:rPr lang="es-ES" sz="1400" dirty="0">
                <a:solidFill>
                  <a:schemeClr val="bg1"/>
                </a:solidFill>
                <a:latin typeface="Calibri" pitchFamily="34" charset="0"/>
              </a:rPr>
              <a:t>Radiología y Medicina Física</a:t>
            </a:r>
          </a:p>
          <a:p>
            <a:pPr>
              <a:defRPr/>
            </a:pPr>
            <a:r>
              <a:rPr lang="es-ES" sz="1200" dirty="0">
                <a:solidFill>
                  <a:schemeClr val="bg1"/>
                </a:solidFill>
                <a:latin typeface="Calibri" pitchFamily="34" charset="0"/>
              </a:rPr>
              <a:t>Facultad de Medicina de Albacete</a:t>
            </a:r>
          </a:p>
          <a:p>
            <a:pPr>
              <a:defRPr/>
            </a:pPr>
            <a:r>
              <a:rPr lang="es-ES" sz="1200" dirty="0">
                <a:solidFill>
                  <a:schemeClr val="bg1"/>
                </a:solidFill>
                <a:latin typeface="Calibri" pitchFamily="34" charset="0"/>
              </a:rPr>
              <a:t>Alberto.Najera@uclm.es</a:t>
            </a:r>
          </a:p>
          <a:p>
            <a:pPr>
              <a:defRPr/>
            </a:pPr>
            <a:r>
              <a:rPr lang="es-ES" sz="1200" dirty="0">
                <a:solidFill>
                  <a:schemeClr val="bg1"/>
                </a:solidFill>
                <a:latin typeface="Calibri" pitchFamily="34" charset="0"/>
              </a:rPr>
              <a:t>Jesus.Gonzalez@uclm.es</a:t>
            </a:r>
            <a:endParaRPr lang="es-ES" sz="1400" kern="0" dirty="0">
              <a:solidFill>
                <a:srgbClr val="00CCFF"/>
              </a:solidFill>
              <a:latin typeface="Calibri" pitchFamily="34" charset="0"/>
              <a:cs typeface="Calibri" pitchFamily="34" charset="0"/>
            </a:endParaRPr>
          </a:p>
        </p:txBody>
      </p:sp>
      <p:cxnSp>
        <p:nvCxnSpPr>
          <p:cNvPr id="14" name="13 Conector recto"/>
          <p:cNvCxnSpPr>
            <a:cxnSpLocks/>
          </p:cNvCxnSpPr>
          <p:nvPr/>
        </p:nvCxnSpPr>
        <p:spPr bwMode="auto">
          <a:xfrm>
            <a:off x="6618355" y="5512472"/>
            <a:ext cx="0" cy="125259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733198" name="Rectangle 14"/>
          <p:cNvSpPr>
            <a:spLocks noGrp="1" noChangeArrowheads="1"/>
          </p:cNvSpPr>
          <p:nvPr>
            <p:ph type="ctrTitle" idx="4294967295"/>
          </p:nvPr>
        </p:nvSpPr>
        <p:spPr>
          <a:xfrm>
            <a:off x="460374" y="1351506"/>
            <a:ext cx="8455023" cy="2315430"/>
          </a:xfrm>
        </p:spPr>
        <p:txBody>
          <a:bodyPr/>
          <a:lstStyle/>
          <a:p>
            <a:pPr algn="ctr" eaLnBrk="1" hangingPunct="1">
              <a:defRPr/>
            </a:pPr>
            <a:r>
              <a:rPr lang="de-DE" sz="4800" dirty="0">
                <a:solidFill>
                  <a:schemeClr val="bg1"/>
                </a:solidFill>
                <a:effectLst>
                  <a:outerShdw blurRad="38100" dist="38100" dir="2700000" algn="tl">
                    <a:srgbClr val="000000">
                      <a:alpha val="43137"/>
                    </a:srgbClr>
                  </a:outerShdw>
                </a:effectLst>
              </a:rPr>
              <a:t>Introducción a las Revisiones Sistemáticas y los Metaanálisis</a:t>
            </a:r>
            <a:endParaRPr lang="de-DE" sz="4800" dirty="0">
              <a:solidFill>
                <a:srgbClr val="FF0000"/>
              </a:solidFill>
              <a:effectLst>
                <a:outerShdw blurRad="38100" dist="38100" dir="2700000" algn="tl">
                  <a:srgbClr val="000000">
                    <a:alpha val="43137"/>
                  </a:srgbClr>
                </a:outerShdw>
              </a:effectLst>
            </a:endParaRPr>
          </a:p>
        </p:txBody>
      </p:sp>
      <p:sp>
        <p:nvSpPr>
          <p:cNvPr id="2" name="AutoShape 2" descr="data:image/jpeg;base64,/9j/4AAQSkZJRgABAQAAAQABAAD/2wCEAAkGBhISEBIRERAWEhISFhYUFBgYEBYWERgQExIVFBYTFxcYHiYeGRkjGhUUHy8gIycpLC0sFR4yNTAqNSYrLCkBCQoKDgwOGg8PGikkHCQpKywpKSksKSksKSwsKSwsLCkpLSwpLDEpLCwsKSwpLCkpKSkpLCwsLCwsLCkpLCwpLP/AABEIAMIBAwMBIgACEQEDEQH/xAAcAAEAAgMBAQEAAAAAAAAAAAAAAwUBBAYCBwj/xABDEAACAQIDBAcDCAkDBQEAAAAAAQIDEQQSIQUxQVEGImFxgZGhEzKxI0JScnOSwdEHFCRigrKz4fAzQ6Jjo8LD8RX/xAAbAQEAAgMBAQAAAAAAAAAAAAAAAQIDBAUGB//EADARAQABAwIDBgQGAwAAAAAAAAABAgMRBBIhMUEFIjJRcbFhgaHBBhMjNEKRFFLR/9oADAMBAAIRAxEAPwD7iAAAAAAAAAAAAAAAAAAAAAAAAAAAAAAAAAAAAAAAAAAAAAAAAAAAAAAAAAAAAAAAAAAAAAAAACKWJgt84r+JHmONpt2VSLb3LOr+QynEpwYuZCAAAAAAAAAAAAAAAAAAAAAAAAAAAAAAAAAAAAAAMMyYbA+C7b2gqdSpJxzXqT9ZSZWw6TZWpRg007p57NNcU0jPSSV/Gcn8ShOPX4nu7ERNuMv0P0C29UxmChWqpKeaUHbjkds3ezozj/0Uxtsqh2yqv/vTX4HYHVt+GHi9TEU3qop5Zn3AAXYAAAAAAAAAAAAAAAAAAAAAAAAAA8Tqpb2lZXevDmB7BrzxsVpva5Lhz7u3cHVk1dRXPWXppe3qBO5Hh1o/SXmjn+k+ItSjKU1o9UuFk/Xgcg9tU+37py9Xr509e3blzNXr509e3bl9Cxe1MslGNndXWvbZkD2tPkvU+aYna/ytBQlJJycbbrXjJ3Xk/MsXXk/nP7zODq9fqN+6iqYiejsaCujU2orw+gf/ALtGKXtKihJ8Hcin0nwu72yu9N0rX77Hy3a20nCtShvU41JPXW8XTt/MyKePv831Oha7Tufl0zVEcnUt6CiuM5ly+28VGVkndqUr95Vk206KhiKkVucYyf1pXv8AAgTNjO7j5vRWJ7kP0H+jSnbZWF7Yyf3qk3+J1COf6BU7bMwa/wCjF+ev4nQHYo8MPFX5zdqn4z7gALMIAAAAAAAAAAAAAAGJdgGQVM9sSUsrhlfG+tu1q6uu1G7UnmhdTtxuvyfwKU10zOOq00zHFsORBVxa3R6ze627zNerVcvcje3zsq4rhfx3XEKcFrOLvbXNdpvs3ouqkjh5N5pytys9LGKuKctIJ24tJvyRmFWNTR3XZu+GvmeatVQ0i22uF24r/O8CSUOcpS3O10n+HkeaWEs827e0sq0v4u3hYxQirObak+b3Jq+7lvPmGM/Spi7uPsqUbNpq03qtPpI29No7upmYt9F6aJq5PoW3Jylh6yi9MujTytO63Nav0Pk1ba8XvrN+MmWuzv0jYitJ0KqpqE4SUcsGmqnvR1bemlvE4dvVm9Rpq9PM0XI4tbUUTTML2O2rRlTjK8ajjdWfvJ2T9WT3Ocpy1Xev5kdDc8h+IaIi9TMdYcDtCONMo5P5bDfa/wDqmdDc5yT+Ww32j/pVDoM55bUfx9Pu9F2J+2+cqPbr/aqH2VX1nS/IjuNty/aqXZRqetSBGbMeCj0+8vVaXwfP/jmNsyvian1af8rNZOxNtN/tNX+Bf8EQSejO3RHdj0j2dKxPc/v3fpnopTy4DCLlQpf04lsVGyazp4fDwytpUqabSfCEVyLNVVa/Du18jtU8nibk5qn1SAhhiE9LSXfFr8CW5KjIPMaie5p9zPVwAAAAAAAAABgDIMXIqs5fNW/jwXerq4EO0KMJR62/5rvZp9js7fAqcPRrXekZLjlkrvhdvMradhe0otLrO78fxI5Vot5VJJ3tud7Ll+ZGIzlOejRqbUnDq+wbfBRUvjly+TZFDHRlrVUlfhmikuPNX8ixhg8ssym7vfpHXxtczNzlK2VZeN9brwfLsJQ1am2Ibl7S30lTbXr+RNQxtPfnjm132jN68nZmJ7Ko71RhmW60Uv7GnPZanfNSiop6JuS8Vlk16IkbdSs5bs8e6EZx9Gz84dJ8ROOMxMczSVWem75z5H3nE4GnCOiyy5K0ork25R5vmj4H0tp5cdiVrpUe+1+D4d53uxZmLlUfBsWOctfZmIl7ek8zfXhxf0kWUt7KPCztUg1wlF7+TRc5je1/jj0YNb0e1LVd6+KOhzHL1atlftX8yR0jkfP/AMQx+rR6T7vN9ofxeW/lsP8AaP8ApTL+5zc6ny+G7akv6NQvs55bUR4fT7vQ9i/tvnKm2xL9qh2UZetVfkeLnjatT9rX2Hxqv8jznNvGKafSHqNNPc+bmdoS/aK31o/0oEdhi5fLVn+/8IRX4GKEutFc2vidmmOEekezftVYt/37v0xsuolSglfct9rppJNadxJjMWtIu7vrpv7N6sVOG2pdXtZInwbc5e0037nFvTTdus/DgdaOTx1UcVvhK0bJKeble17dyRJiJO2kcz5X4ceKPEJmljZuU1FK9t2i39l9P/jJUbdDDvk4d1SV/FEW0qjtGCbvor3s/PyNyilbSOXs8Sox9Zucmvmp27XuXq4lqVZWWzajlC7d027fVu0vTXxNshwtLLCMeSS8iYhIAAAAAEGLxcKUHOpJRjHe27InPMop71cCmh0kpzayyhOO5qMlOWvZFv4G1Tq0U7pZX9Vr+xnE9H8NU/1MNSl30o387Gk+huFX+nGdL7OvUh6KVvQxba/P6L5p8m/VqqbsqkcvG0lm8mmmTU6UYq8Vd24b3b0KWXROS9zGV19b2dVf84X9SN7CxkfcxNKf1qEoPzhP8Bm5HSJO6vVFz96McvJ+8uWmqMymoJKMb6aRVr2568Dn8u0YK3soVLcY4p38qkPxIam08RF3nhcRHW7cVGot1v8Abn+A31Rzpn6G2PNdwo525TTunazilH+G+tvEixeMy9SCvK27TRc7Npsqo9MYQWWpmjbjUp1ab8XKNiTDdIcNJtwmm39GvGS1/dzb/AmL1PXP9GyWviVO137/ADt1t1t+8+JdLcJU/XayySbbT91vfFH3vEY2LTy3v2xsvMqY4aM5N5oPffM9N+qXXav4G/pNfTYqmqMStTuonk+EQ2NiJe7QqO/7jsXOG2RXtGHs3mSSteN7pW5n1vFbNhHSCim+SS7O58hh9gOLu7We9Wd0/GTRs3+0Kr0xOIY736nN8rqdF8RNWyJarfJcGn+BcR2dUbskn3O/odzjMIl1d3N207rvT1PWC2fC2j63FZ76X5Xdji6y1Tqqomvo0bmkou43dHFLo7NzpVG0vZty3O+sJR/8vQ3qOHbdr/D87nTYnCXaglx5b+PFW9fgbNDZGXfr5+ibdjSns+zOMxybenj8inZRycXi+jOaftXJ3UclrK1sza9WR0ejGZaVHdb9ItejudhicPeVtyXFp919Vrv4MsKOBjlVt1tH2c7mWNJaiIjDbp1FyIxEvmuK/R9DrS3yk7+811n2a6eJNs3oGlOEvYprSV82Zaa8ZL/Gd77GDm86sraXzLv4L48EWGGw0Urxd1zzNrTvNiKKfJP+RcxjdKmqYipBZXSUVxdpWt3RzP1N3AY+MEnKnZte8rLT+PK7aImpVLTzuPZrpaLS11iuF9LstqFSMleEk12PS5la7Vp7Zp2b62nKObd9S5Fgdq0lJuU2pSfGKW98b66dr4mxtKEXGzjF35xT0Xf+ZoYrB0qEFVlOMYq1mpVItt7rWbb0CMr94qLi3GUX3ST18CooLNOP7003u92Cza27cnoYxFKE6ane6d5RaqucbWaum9Vv5jAVI0py60pNRSabzWzPNfW7StlRkiOCk83RRMlRS2pOT+ThmV2mlqvv3yotYN21VnyKLPQAAAAAAAAAAAAAAAPLgjSxWxKFT/UoU5/WpxfxRvgDl8Z0LoLrUKapv6MXKEX3OLWV+nxKh7OcW4+0rxfFZ80o9tql7r48Gd80amN2bGotdJLdJe8v7dm4w3LUV8Y4SvTXtcrhtiVJRk/1iNlom6cdfuuMoszUw+Jg3CEoTkleyqVKcmuzOpJ7uZt4nDTpS61km7ZrXhJcmuD7/AssHjoZVHJlklZRVrPsjcwU7c7blOJ+k+jJOcZpnMKKNHEwal+rO732dKWj1emaOp6ntOUb56M4O1ruhO/mk1+B0s4TbaSSVtHe7Uvq/wByKhhJt3qb1eOkuq1zcXuZn/KjpMse/wA1Bh+kVLSMpRb5+0gn5Oxtzx0XF5E7v/N6uvQ2sbsi+6KqQ16kraX4wk9U9+l7akOH6P4bL1qSur74KM7Ltgk2u0bKulX0N0TzhFhcbSTcVFR1V7SjvfF3s1z3Gzi5rLaLTb7eHHVKXw4mo9k0XZ0pVkpaXjVlKMZcnGWa3keZ9G66jeFdZuMZ04yj96Ki16kYuR5Sd1Z4HDWprS19d2+/HRJa6DG6Rslq+/dpxSduG9FNh6GKUnGMqeZauMp1acu+LWeLXcaWM23jKLlKWFcpR0uq8JJxeqak4bux2fYTE1/6mKfN0tHBK1pQs1xUt/N9W1iT9WSvac1f9+/jqfP8V072h/t4WEU1o5SzO/dFJlDtHG7UxKaq15wg98Ka9nHueXrNd7MkZ6wrwdv0j6Y4ei3eop1Foop8t7lNWy77W1OC2n0v9tLNOcqlr5YrNKMVyTb08zWodEXvkm326lthejNvmkxzyNbYvSbFxlalG0Ha6lqvJbvA+odHcOpwz1kpzk8zvrFPhaL0WniczszYFmtDs9nUcqSLZRhbxPRHTZIQAAAAAAAAAAAAAAAAAAAAADxUpqSaaTT0aaumijx+x5RTdO8o/R3zj2xv7y7Hr3l+YsUroprjFUJiZicwosDtXKkpNzjuv89d5vT2hG9o6tq8W9Iy7FLn2DHbJU3mg8lTnbqy7JLj37/gU2sJSU1ZvVwlZ02lxjpqu3zNfv2fjT9YZe7X8JXlKM5ay6iaaceN9dVJM9zwUG4tx1jazu76du9+Jrw2qnG6VnxV159xBLGzqXVNOa4ZV1e/O7R8mzc2+bBMtqph6cZ+092S32la6/e5+JHX2okrrda6k3aPdfdfsPENlzk7zko6WtHrStyzS6vlHxN2hs6nF5lG8vpSblP7z1HA4q7PUqPqxbVmrtZI69r1fhF95JT2HezqTu7WtHTTtk7yfg0WtjIzJho09lU4K0KcYrsS9XxIqmyYP5q8izFiEqSWw4fRMrY0VwLnKMoFdS2ckbdOhYnsAMJGQAAAAAAAAAAAAAAAAAAAAAAAAABDicHGpHLNXXqnzT4MmAFdh9g0Yu7jna3ObzW7luXgiwSMgZyAAAAAAAAAAAAAAAAAAAAAAAAAAAAAAAAAAAAAAAAAAAAAAAAAAAAAAAAAAAAAAAAAAAAAA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Imagen 2">
            <a:extLst>
              <a:ext uri="{FF2B5EF4-FFF2-40B4-BE49-F238E27FC236}">
                <a16:creationId xmlns:a16="http://schemas.microsoft.com/office/drawing/2014/main" id="{E090BB30-39AC-4720-8D0F-5CB3525CC300}"/>
              </a:ext>
            </a:extLst>
          </p:cNvPr>
          <p:cNvPicPr>
            <a:picLocks noChangeAspect="1"/>
          </p:cNvPicPr>
          <p:nvPr/>
        </p:nvPicPr>
        <p:blipFill rotWithShape="1">
          <a:blip r:embed="rId4"/>
          <a:srcRect r="729"/>
          <a:stretch/>
        </p:blipFill>
        <p:spPr>
          <a:xfrm>
            <a:off x="5492048" y="5516177"/>
            <a:ext cx="1008610" cy="622590"/>
          </a:xfrm>
          <a:prstGeom prst="rect">
            <a:avLst/>
          </a:prstGeom>
          <a:ln>
            <a:noFill/>
          </a:ln>
          <a:effectLst>
            <a:outerShdw blurRad="63500" sx="102000" sy="102000" algn="ctr" rotWithShape="0">
              <a:prstClr val="black">
                <a:alpha val="40000"/>
              </a:prstClr>
            </a:outerShdw>
          </a:effectLst>
        </p:spPr>
      </p:pic>
      <p:sp>
        <p:nvSpPr>
          <p:cNvPr id="7" name="Marcador de texto 6">
            <a:extLst>
              <a:ext uri="{FF2B5EF4-FFF2-40B4-BE49-F238E27FC236}">
                <a16:creationId xmlns:a16="http://schemas.microsoft.com/office/drawing/2014/main" id="{14B2FE1A-D501-40C3-B2F6-AAF58934BDFC}"/>
              </a:ext>
            </a:extLst>
          </p:cNvPr>
          <p:cNvSpPr>
            <a:spLocks noGrp="1"/>
          </p:cNvSpPr>
          <p:nvPr>
            <p:ph type="body" sz="quarter" idx="10"/>
          </p:nvPr>
        </p:nvSpPr>
        <p:spPr>
          <a:xfrm>
            <a:off x="44862" y="6569762"/>
            <a:ext cx="1643262" cy="328613"/>
          </a:xfrm>
        </p:spPr>
        <p:txBody>
          <a:bodyPr/>
          <a:lstStyle/>
          <a:p>
            <a:pPr marL="0" indent="0" algn="l">
              <a:buNone/>
            </a:pPr>
            <a:r>
              <a:rPr lang="es-ES" dirty="0"/>
              <a:t>Noviembre de 2023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BB0F5-99B0-FA09-F88A-61D6F4FD3C10}"/>
              </a:ext>
            </a:extLst>
          </p:cNvPr>
          <p:cNvSpPr>
            <a:spLocks noGrp="1"/>
          </p:cNvSpPr>
          <p:nvPr>
            <p:ph type="title"/>
          </p:nvPr>
        </p:nvSpPr>
        <p:spPr/>
        <p:txBody>
          <a:bodyPr/>
          <a:lstStyle/>
          <a:p>
            <a:r>
              <a:rPr lang="es-ES" dirty="0"/>
              <a:t>Protocolo PRISMA</a:t>
            </a:r>
          </a:p>
        </p:txBody>
      </p:sp>
      <p:sp>
        <p:nvSpPr>
          <p:cNvPr id="3" name="Marcador de contenido 2">
            <a:extLst>
              <a:ext uri="{FF2B5EF4-FFF2-40B4-BE49-F238E27FC236}">
                <a16:creationId xmlns:a16="http://schemas.microsoft.com/office/drawing/2014/main" id="{0C495040-F5E9-5278-0E5C-DB78752FA2A2}"/>
              </a:ext>
            </a:extLst>
          </p:cNvPr>
          <p:cNvSpPr>
            <a:spLocks noGrp="1"/>
          </p:cNvSpPr>
          <p:nvPr>
            <p:ph idx="1"/>
          </p:nvPr>
        </p:nvSpPr>
        <p:spPr/>
        <p:txBody>
          <a:bodyPr/>
          <a:lstStyle/>
          <a:p>
            <a:r>
              <a:rPr lang="es-ES" dirty="0"/>
              <a:t>PRISMA (</a:t>
            </a:r>
            <a:r>
              <a:rPr lang="es-ES" dirty="0" err="1"/>
              <a:t>Preferred</a:t>
            </a:r>
            <a:r>
              <a:rPr lang="es-ES" dirty="0"/>
              <a:t> </a:t>
            </a:r>
            <a:r>
              <a:rPr lang="es-ES" dirty="0" err="1"/>
              <a:t>Reporting</a:t>
            </a:r>
            <a:r>
              <a:rPr lang="es-ES" dirty="0"/>
              <a:t> </a:t>
            </a:r>
            <a:r>
              <a:rPr lang="es-ES" dirty="0" err="1"/>
              <a:t>Items</a:t>
            </a:r>
            <a:r>
              <a:rPr lang="es-ES" dirty="0"/>
              <a:t> </a:t>
            </a:r>
            <a:r>
              <a:rPr lang="es-ES" dirty="0" err="1"/>
              <a:t>for</a:t>
            </a:r>
            <a:r>
              <a:rPr lang="es-ES" dirty="0"/>
              <a:t> </a:t>
            </a:r>
            <a:r>
              <a:rPr lang="es-ES" dirty="0" err="1"/>
              <a:t>Systematic</a:t>
            </a:r>
            <a:r>
              <a:rPr lang="es-ES" dirty="0"/>
              <a:t> </a:t>
            </a:r>
            <a:r>
              <a:rPr lang="es-ES" dirty="0" err="1"/>
              <a:t>Reviews</a:t>
            </a:r>
            <a:r>
              <a:rPr lang="es-ES" dirty="0"/>
              <a:t> and Meta-</a:t>
            </a:r>
            <a:r>
              <a:rPr lang="es-ES" dirty="0" err="1"/>
              <a:t>Analyses</a:t>
            </a:r>
            <a:r>
              <a:rPr lang="es-ES" dirty="0"/>
              <a:t>) es un conjunto de directrices diseñadas para mejorar la claridad y la transparencia en la forma en que se informan las revisiones sistemáticas y los metaanálisis.</a:t>
            </a:r>
          </a:p>
          <a:p>
            <a:r>
              <a:rPr lang="es-ES" dirty="0"/>
              <a:t>Proporciona una lista de verificación de 27 ítems y un diagrama de flujo que los autores pueden utilizar para reportar los hallazgos de sus revisiones de manera completa y sistemática.</a:t>
            </a:r>
          </a:p>
          <a:p>
            <a:r>
              <a:rPr lang="es-ES" dirty="0"/>
              <a:t>Se centra en varios componentes críticos de una revisión, incluyendo la identificación, selección, elegibilidad e inclusión de estudios.</a:t>
            </a:r>
          </a:p>
          <a:p>
            <a:r>
              <a:rPr lang="es-ES" dirty="0"/>
              <a:t>Está destinado a ser utilizado tanto por autores al preparar su manuscrito como por revisores y editores al evaluar la calidad de los informes de revisiones sistemáticas.</a:t>
            </a:r>
          </a:p>
          <a:p>
            <a:r>
              <a:rPr lang="es-ES" dirty="0"/>
              <a:t>Ha evolucionado a partir de la declaración QUOROM y se ha convertido en un estándar reconocido en la comunidad científica para la presentación de revisiones.</a:t>
            </a:r>
          </a:p>
        </p:txBody>
      </p:sp>
    </p:spTree>
    <p:extLst>
      <p:ext uri="{BB962C8B-B14F-4D97-AF65-F5344CB8AC3E}">
        <p14:creationId xmlns:p14="http://schemas.microsoft.com/office/powerpoint/2010/main" val="196322668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9" presetClass="emph" presetSubtype="0" grpId="1" nodeType="withEffect">
                                  <p:stCondLst>
                                    <p:cond delay="0"/>
                                  </p:stCondLst>
                                  <p:childTnLst>
                                    <p:set>
                                      <p:cBhvr>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9" presetClass="emph" presetSubtype="0" grpId="1" nodeType="withEffect">
                                  <p:stCondLst>
                                    <p:cond delay="0"/>
                                  </p:stCondLst>
                                  <p:childTnLst>
                                    <p:set>
                                      <p:cBhvr>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9" presetClass="emph" presetSubtype="0" grpId="1" nodeType="withEffect">
                                  <p:stCondLst>
                                    <p:cond delay="0"/>
                                  </p:stCondLst>
                                  <p:childTnLst>
                                    <p:set>
                                      <p:cBhvr>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9" presetClass="emph" presetSubtype="0" grpId="1" nodeType="withEffect">
                                  <p:stCondLst>
                                    <p:cond delay="0"/>
                                  </p:stCondLst>
                                  <p:childTnLst>
                                    <p:set>
                                      <p:cBhvr>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BB0F5-99B0-FA09-F88A-61D6F4FD3C10}"/>
              </a:ext>
            </a:extLst>
          </p:cNvPr>
          <p:cNvSpPr>
            <a:spLocks noGrp="1"/>
          </p:cNvSpPr>
          <p:nvPr>
            <p:ph type="title"/>
          </p:nvPr>
        </p:nvSpPr>
        <p:spPr/>
        <p:txBody>
          <a:bodyPr/>
          <a:lstStyle/>
          <a:p>
            <a:r>
              <a:rPr lang="es-ES" dirty="0"/>
              <a:t>Protocolo PRISMA</a:t>
            </a:r>
          </a:p>
        </p:txBody>
      </p:sp>
      <p:pic>
        <p:nvPicPr>
          <p:cNvPr id="11" name="Imagen 10">
            <a:extLst>
              <a:ext uri="{FF2B5EF4-FFF2-40B4-BE49-F238E27FC236}">
                <a16:creationId xmlns:a16="http://schemas.microsoft.com/office/drawing/2014/main" id="{78025652-B3C0-CA50-BA32-03381D623A0C}"/>
              </a:ext>
            </a:extLst>
          </p:cNvPr>
          <p:cNvPicPr>
            <a:picLocks noChangeAspect="1"/>
          </p:cNvPicPr>
          <p:nvPr/>
        </p:nvPicPr>
        <p:blipFill>
          <a:blip r:embed="rId2"/>
          <a:stretch>
            <a:fillRect/>
          </a:stretch>
        </p:blipFill>
        <p:spPr>
          <a:xfrm>
            <a:off x="0" y="530108"/>
            <a:ext cx="9144000" cy="5984992"/>
          </a:xfrm>
          <a:prstGeom prst="rect">
            <a:avLst/>
          </a:prstGeom>
        </p:spPr>
      </p:pic>
    </p:spTree>
    <p:extLst>
      <p:ext uri="{BB962C8B-B14F-4D97-AF65-F5344CB8AC3E}">
        <p14:creationId xmlns:p14="http://schemas.microsoft.com/office/powerpoint/2010/main" val="1438323144"/>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40B9F-5FB0-97D0-F2E2-43FF46052B14}"/>
              </a:ext>
            </a:extLst>
          </p:cNvPr>
          <p:cNvSpPr>
            <a:spLocks noGrp="1"/>
          </p:cNvSpPr>
          <p:nvPr>
            <p:ph type="title"/>
          </p:nvPr>
        </p:nvSpPr>
        <p:spPr/>
        <p:txBody>
          <a:bodyPr/>
          <a:lstStyle/>
          <a:p>
            <a:r>
              <a:rPr lang="es-ES" dirty="0"/>
              <a:t>PRISMA </a:t>
            </a:r>
            <a:r>
              <a:rPr lang="es-ES" dirty="0" err="1"/>
              <a:t>statement</a:t>
            </a:r>
            <a:r>
              <a:rPr lang="es-ES" dirty="0"/>
              <a:t> - https://doi.org/10.1136/bmj.n71 </a:t>
            </a:r>
          </a:p>
        </p:txBody>
      </p:sp>
      <p:pic>
        <p:nvPicPr>
          <p:cNvPr id="2050" name="Picture 2" descr="Generador de Códigos QR Codes">
            <a:extLst>
              <a:ext uri="{FF2B5EF4-FFF2-40B4-BE49-F238E27FC236}">
                <a16:creationId xmlns:a16="http://schemas.microsoft.com/office/drawing/2014/main" id="{C4BABF82-367A-F6ED-ADA4-E2F6B071808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8275" y="733425"/>
            <a:ext cx="6267450" cy="62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8130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40B9F-5FB0-97D0-F2E2-43FF46052B14}"/>
              </a:ext>
            </a:extLst>
          </p:cNvPr>
          <p:cNvSpPr>
            <a:spLocks noGrp="1"/>
          </p:cNvSpPr>
          <p:nvPr>
            <p:ph type="title"/>
          </p:nvPr>
        </p:nvSpPr>
        <p:spPr/>
        <p:txBody>
          <a:bodyPr/>
          <a:lstStyle/>
          <a:p>
            <a:r>
              <a:rPr lang="es-ES" dirty="0"/>
              <a:t>PRISMA </a:t>
            </a:r>
            <a:r>
              <a:rPr lang="es-ES" dirty="0" err="1"/>
              <a:t>check-list</a:t>
            </a:r>
            <a:endParaRPr lang="es-ES" dirty="0"/>
          </a:p>
        </p:txBody>
      </p:sp>
      <p:pic>
        <p:nvPicPr>
          <p:cNvPr id="4" name="Imagen 3">
            <a:extLst>
              <a:ext uri="{FF2B5EF4-FFF2-40B4-BE49-F238E27FC236}">
                <a16:creationId xmlns:a16="http://schemas.microsoft.com/office/drawing/2014/main" id="{8F3D3D00-5140-F2A0-6769-307BCFA235A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41374889"/>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7B8A3C-E720-7D46-823D-C1604479ADDF}"/>
              </a:ext>
            </a:extLst>
          </p:cNvPr>
          <p:cNvPicPr>
            <a:picLocks noChangeAspect="1"/>
          </p:cNvPicPr>
          <p:nvPr/>
        </p:nvPicPr>
        <p:blipFill rotWithShape="1">
          <a:blip r:embed="rId2"/>
          <a:srcRect l="1041" t="3750" r="1459"/>
          <a:stretch/>
        </p:blipFill>
        <p:spPr>
          <a:xfrm>
            <a:off x="0" y="0"/>
            <a:ext cx="9144000" cy="6857999"/>
          </a:xfrm>
          <a:prstGeom prst="rect">
            <a:avLst/>
          </a:prstGeom>
        </p:spPr>
      </p:pic>
    </p:spTree>
    <p:extLst>
      <p:ext uri="{BB962C8B-B14F-4D97-AF65-F5344CB8AC3E}">
        <p14:creationId xmlns:p14="http://schemas.microsoft.com/office/powerpoint/2010/main" val="54080496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80169-D945-490C-A23D-94B2D21B0D7A}"/>
              </a:ext>
            </a:extLst>
          </p:cNvPr>
          <p:cNvSpPr>
            <a:spLocks noGrp="1"/>
          </p:cNvSpPr>
          <p:nvPr>
            <p:ph type="title"/>
          </p:nvPr>
        </p:nvSpPr>
        <p:spPr/>
        <p:txBody>
          <a:bodyPr/>
          <a:lstStyle/>
          <a:p>
            <a:r>
              <a:rPr lang="es-ES" dirty="0"/>
              <a:t>Búsqueda y selección de literatura</a:t>
            </a:r>
          </a:p>
        </p:txBody>
      </p:sp>
      <p:pic>
        <p:nvPicPr>
          <p:cNvPr id="3074" name="Picture 2" descr="5 ways PeerJ boosts the discoverability of your research! | PeerJ Blog">
            <a:extLst>
              <a:ext uri="{FF2B5EF4-FFF2-40B4-BE49-F238E27FC236}">
                <a16:creationId xmlns:a16="http://schemas.microsoft.com/office/drawing/2014/main" id="{1477FA53-0B81-72A0-AE72-F6CAEF1B9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447852"/>
            <a:ext cx="7562850" cy="495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29015"/>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21FA4-0115-0BF3-86C0-B76D28DD02E9}"/>
              </a:ext>
            </a:extLst>
          </p:cNvPr>
          <p:cNvSpPr>
            <a:spLocks noGrp="1"/>
          </p:cNvSpPr>
          <p:nvPr>
            <p:ph type="title"/>
          </p:nvPr>
        </p:nvSpPr>
        <p:spPr/>
        <p:txBody>
          <a:bodyPr/>
          <a:lstStyle/>
          <a:p>
            <a:r>
              <a:rPr lang="es-ES" dirty="0"/>
              <a:t>Diagrama de flujo y selección de estudios</a:t>
            </a:r>
          </a:p>
        </p:txBody>
      </p:sp>
      <p:pic>
        <p:nvPicPr>
          <p:cNvPr id="5122" name="Picture 2" descr="PRISMA flow diagram (from: Page et al. 2021). | Download Scientific Diagram">
            <a:extLst>
              <a:ext uri="{FF2B5EF4-FFF2-40B4-BE49-F238E27FC236}">
                <a16:creationId xmlns:a16="http://schemas.microsoft.com/office/drawing/2014/main" id="{9C5F2B18-E612-DD33-E1C1-2B58A1744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 y="1222375"/>
            <a:ext cx="4257675" cy="52231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ystematic review flow diagram. Caption: the PRISMA flow diagram for... |  Download Scientific Diagram">
            <a:extLst>
              <a:ext uri="{FF2B5EF4-FFF2-40B4-BE49-F238E27FC236}">
                <a16:creationId xmlns:a16="http://schemas.microsoft.com/office/drawing/2014/main" id="{9AEC326B-6A53-8672-FEFE-E6C7DF1BB2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0" r="12883"/>
          <a:stretch/>
        </p:blipFill>
        <p:spPr bwMode="auto">
          <a:xfrm>
            <a:off x="4572000" y="1222375"/>
            <a:ext cx="4429126" cy="52231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a:extLst>
              <a:ext uri="{FF2B5EF4-FFF2-40B4-BE49-F238E27FC236}">
                <a16:creationId xmlns:a16="http://schemas.microsoft.com/office/drawing/2014/main" id="{BE43C103-6434-6176-B15A-34DFEE76A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405" y="1219065"/>
            <a:ext cx="5429829" cy="5223197"/>
          </a:xfrm>
          <a:prstGeom prst="rect">
            <a:avLst/>
          </a:prstGeom>
          <a:effectLst/>
        </p:spPr>
      </p:pic>
    </p:spTree>
    <p:extLst>
      <p:ext uri="{BB962C8B-B14F-4D97-AF65-F5344CB8AC3E}">
        <p14:creationId xmlns:p14="http://schemas.microsoft.com/office/powerpoint/2010/main" val="13058777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5124"/>
                                        </p:tgtEl>
                                      </p:cBhvr>
                                    </p:animEffect>
                                    <p:set>
                                      <p:cBhvr>
                                        <p:cTn id="10" dur="1" fill="hold">
                                          <p:stCondLst>
                                            <p:cond delay="499"/>
                                          </p:stCondLst>
                                        </p:cTn>
                                        <p:tgtEl>
                                          <p:spTgt spid="51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122"/>
                                        </p:tgtEl>
                                      </p:cBhvr>
                                    </p:animEffect>
                                    <p:set>
                                      <p:cBhvr>
                                        <p:cTn id="13"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80169-D945-490C-A23D-94B2D21B0D7A}"/>
              </a:ext>
            </a:extLst>
          </p:cNvPr>
          <p:cNvSpPr>
            <a:spLocks noGrp="1"/>
          </p:cNvSpPr>
          <p:nvPr>
            <p:ph type="title"/>
          </p:nvPr>
        </p:nvSpPr>
        <p:spPr/>
        <p:txBody>
          <a:bodyPr/>
          <a:lstStyle/>
          <a:p>
            <a:r>
              <a:rPr lang="es-ES" dirty="0"/>
              <a:t>Evaluación de la calidad de cada estudio (“</a:t>
            </a:r>
            <a:r>
              <a:rPr lang="es-ES" dirty="0" err="1"/>
              <a:t>risk</a:t>
            </a:r>
            <a:r>
              <a:rPr lang="es-ES" dirty="0"/>
              <a:t> of </a:t>
            </a:r>
            <a:r>
              <a:rPr lang="es-ES" dirty="0" err="1"/>
              <a:t>bias</a:t>
            </a:r>
            <a:r>
              <a:rPr lang="es-ES" dirty="0"/>
              <a:t>")</a:t>
            </a:r>
          </a:p>
        </p:txBody>
      </p:sp>
      <p:sp>
        <p:nvSpPr>
          <p:cNvPr id="3" name="Marcador de contenido 2">
            <a:extLst>
              <a:ext uri="{FF2B5EF4-FFF2-40B4-BE49-F238E27FC236}">
                <a16:creationId xmlns:a16="http://schemas.microsoft.com/office/drawing/2014/main" id="{C885A7E2-77B5-7A8B-6A14-16B866FEE2F4}"/>
              </a:ext>
            </a:extLst>
          </p:cNvPr>
          <p:cNvSpPr>
            <a:spLocks noGrp="1"/>
          </p:cNvSpPr>
          <p:nvPr>
            <p:ph idx="1"/>
          </p:nvPr>
        </p:nvSpPr>
        <p:spPr/>
        <p:txBody>
          <a:bodyPr/>
          <a:lstStyle/>
          <a:p>
            <a:pPr algn="just"/>
            <a:r>
              <a:rPr lang="es-ES" dirty="0"/>
              <a:t>GRADE (</a:t>
            </a:r>
            <a:r>
              <a:rPr lang="es-ES" dirty="0" err="1"/>
              <a:t>Grading</a:t>
            </a:r>
            <a:r>
              <a:rPr lang="es-ES" dirty="0"/>
              <a:t> of </a:t>
            </a:r>
            <a:r>
              <a:rPr lang="es-ES" dirty="0" err="1"/>
              <a:t>Recommendations</a:t>
            </a:r>
            <a:r>
              <a:rPr lang="es-ES" dirty="0"/>
              <a:t> </a:t>
            </a:r>
            <a:r>
              <a:rPr lang="es-ES" dirty="0" err="1"/>
              <a:t>Assessment</a:t>
            </a:r>
            <a:r>
              <a:rPr lang="es-ES" dirty="0"/>
              <a:t>, </a:t>
            </a:r>
            <a:r>
              <a:rPr lang="es-ES" dirty="0" err="1"/>
              <a:t>Development</a:t>
            </a:r>
            <a:r>
              <a:rPr lang="es-ES" dirty="0"/>
              <a:t> and </a:t>
            </a:r>
            <a:r>
              <a:rPr lang="es-ES" dirty="0" err="1"/>
              <a:t>Evaluation</a:t>
            </a:r>
            <a:r>
              <a:rPr lang="es-ES" dirty="0"/>
              <a:t>) es un enfoque sistemático y explícito para evaluar la certeza (o calidad) de la evidencia en la investigación médica y desarrollar recomendaciones en directrices de salud.</a:t>
            </a:r>
          </a:p>
          <a:p>
            <a:pPr algn="just"/>
            <a:r>
              <a:rPr lang="es-ES" dirty="0"/>
              <a:t>El marco de trabajo de </a:t>
            </a:r>
            <a:r>
              <a:rPr lang="es-ES" dirty="0" err="1"/>
              <a:t>Certainty</a:t>
            </a:r>
            <a:r>
              <a:rPr lang="es-ES" dirty="0"/>
              <a:t> in </a:t>
            </a:r>
            <a:r>
              <a:rPr lang="es-ES" dirty="0" err="1"/>
              <a:t>the</a:t>
            </a:r>
            <a:r>
              <a:rPr lang="es-ES" dirty="0"/>
              <a:t> </a:t>
            </a:r>
            <a:r>
              <a:rPr lang="es-ES" dirty="0" err="1"/>
              <a:t>Evidence</a:t>
            </a:r>
            <a:r>
              <a:rPr lang="es-ES" dirty="0"/>
              <a:t> (</a:t>
            </a:r>
            <a:r>
              <a:rPr lang="es-ES" dirty="0" err="1"/>
              <a:t>CiE</a:t>
            </a:r>
            <a:r>
              <a:rPr lang="es-ES" dirty="0"/>
              <a:t>) de GRADE ayuda a los profesionales a determinar hasta qué punto tienen confianza en que los efectos estimados de una intervención se acercan a los efectos reales.</a:t>
            </a:r>
          </a:p>
          <a:p>
            <a:pPr algn="just"/>
            <a:r>
              <a:rPr lang="es-ES" dirty="0"/>
              <a:t>Este enfoque considera factores como la consistencia de los resultados, la precisión de las estimaciones, la directividad y la posibilidad de sesgos. </a:t>
            </a:r>
          </a:p>
          <a:p>
            <a:pPr algn="just"/>
            <a:r>
              <a:rPr lang="es-ES" dirty="0"/>
              <a:t>GRADE clasifica la certeza de la evidencia en cuatro niveles: alta, moderada, baja y muy baja, y es ampliamente utilizado por organizaciones de salud y revistas para formular recomendaciones clínicas y políticas de salud.</a:t>
            </a:r>
          </a:p>
        </p:txBody>
      </p:sp>
    </p:spTree>
    <p:extLst>
      <p:ext uri="{BB962C8B-B14F-4D97-AF65-F5344CB8AC3E}">
        <p14:creationId xmlns:p14="http://schemas.microsoft.com/office/powerpoint/2010/main" val="8849241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9" presetClass="emph" presetSubtype="0" grpId="1" nodeType="withEffect">
                                  <p:stCondLst>
                                    <p:cond delay="0"/>
                                  </p:stCondLst>
                                  <p:childTnLst>
                                    <p:set>
                                      <p:cBhvr>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9" presetClass="emph" presetSubtype="0" grpId="1" nodeType="withEffect">
                                  <p:stCondLst>
                                    <p:cond delay="0"/>
                                  </p:stCondLst>
                                  <p:childTnLst>
                                    <p:set>
                                      <p:cBhvr>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9" presetClass="emph" presetSubtype="0" grpId="1" nodeType="withEffect">
                                  <p:stCondLst>
                                    <p:cond delay="0"/>
                                  </p:stCondLst>
                                  <p:childTnLst>
                                    <p:set>
                                      <p:cBhvr>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1180D0B-5D7D-1C31-BD05-6C3D4CC1554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41115690"/>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D19A3-271C-059D-A77D-3F1B3ADC27BC}"/>
              </a:ext>
            </a:extLst>
          </p:cNvPr>
          <p:cNvSpPr>
            <a:spLocks noGrp="1"/>
          </p:cNvSpPr>
          <p:nvPr>
            <p:ph type="title"/>
          </p:nvPr>
        </p:nvSpPr>
        <p:spPr/>
        <p:txBody>
          <a:bodyPr/>
          <a:lstStyle/>
          <a:p>
            <a:r>
              <a:rPr lang="es-ES" dirty="0"/>
              <a:t>GRADE - https://doi.org/10.1016/j.jclinepi.2010.04.026 </a:t>
            </a:r>
          </a:p>
        </p:txBody>
      </p:sp>
      <p:pic>
        <p:nvPicPr>
          <p:cNvPr id="6146" name="Picture 2" descr="Generador de Códigos QR Codes">
            <a:extLst>
              <a:ext uri="{FF2B5EF4-FFF2-40B4-BE49-F238E27FC236}">
                <a16:creationId xmlns:a16="http://schemas.microsoft.com/office/drawing/2014/main" id="{C46F0252-7D1F-253B-DFD2-D9D2B0BB90D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222375"/>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1794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D624-A3AF-480A-AEB3-3846C439F612}"/>
              </a:ext>
            </a:extLst>
          </p:cNvPr>
          <p:cNvSpPr>
            <a:spLocks noGrp="1"/>
          </p:cNvSpPr>
          <p:nvPr>
            <p:ph type="title"/>
          </p:nvPr>
        </p:nvSpPr>
        <p:spPr/>
        <p:txBody>
          <a:bodyPr/>
          <a:lstStyle/>
          <a:p>
            <a:r>
              <a:rPr lang="es-ES" dirty="0"/>
              <a:t>Objetivos</a:t>
            </a:r>
          </a:p>
        </p:txBody>
      </p:sp>
      <p:sp>
        <p:nvSpPr>
          <p:cNvPr id="3" name="Marcador de contenido 2">
            <a:extLst>
              <a:ext uri="{FF2B5EF4-FFF2-40B4-BE49-F238E27FC236}">
                <a16:creationId xmlns:a16="http://schemas.microsoft.com/office/drawing/2014/main" id="{AF65A264-3B16-44E1-B3D7-B2E79D4FA750}"/>
              </a:ext>
            </a:extLst>
          </p:cNvPr>
          <p:cNvSpPr>
            <a:spLocks noGrp="1"/>
          </p:cNvSpPr>
          <p:nvPr>
            <p:ph idx="1"/>
          </p:nvPr>
        </p:nvSpPr>
        <p:spPr/>
        <p:txBody>
          <a:bodyPr/>
          <a:lstStyle/>
          <a:p>
            <a:r>
              <a:rPr lang="es-ES" dirty="0"/>
              <a:t>Primera parte – Alberto Nájera: Revisiones sistemáticas</a:t>
            </a:r>
          </a:p>
          <a:p>
            <a:pPr lvl="1"/>
            <a:r>
              <a:rPr lang="es-ES" dirty="0"/>
              <a:t>Revisiones sistemáticas. Ya está aquí el listo que todo lo sabe.</a:t>
            </a:r>
          </a:p>
          <a:p>
            <a:pPr lvl="1"/>
            <a:r>
              <a:rPr lang="es-ES" dirty="0"/>
              <a:t>Protocolos y herramientas.</a:t>
            </a:r>
          </a:p>
          <a:p>
            <a:pPr lvl="1"/>
            <a:r>
              <a:rPr lang="es-ES" dirty="0"/>
              <a:t>Vale, pero ¿cómo se hace?</a:t>
            </a:r>
          </a:p>
          <a:p>
            <a:endParaRPr lang="es-ES" dirty="0"/>
          </a:p>
          <a:p>
            <a:r>
              <a:rPr lang="es-ES" dirty="0"/>
              <a:t>Segunda parte – Jesús González: Metaanálisis</a:t>
            </a:r>
          </a:p>
          <a:p>
            <a:pPr lvl="1"/>
            <a:r>
              <a:rPr lang="es-ES" dirty="0"/>
              <a:t>Metaanálisis: Hasta la revisión sistemática ¡y más allá!</a:t>
            </a:r>
          </a:p>
          <a:p>
            <a:pPr lvl="1"/>
            <a:r>
              <a:rPr lang="es-ES" dirty="0"/>
              <a:t>Protocolos y herramientas.</a:t>
            </a:r>
          </a:p>
          <a:p>
            <a:pPr lvl="1"/>
            <a:r>
              <a:rPr lang="es-ES" dirty="0"/>
              <a:t>Vale, pero ¿cómo se hace?</a:t>
            </a:r>
          </a:p>
          <a:p>
            <a:pPr marL="192087" lvl="1" indent="0">
              <a:buNone/>
            </a:pPr>
            <a:endParaRPr lang="es-ES" dirty="0"/>
          </a:p>
          <a:p>
            <a:pPr lvl="1"/>
            <a:endParaRPr lang="es-ES" dirty="0"/>
          </a:p>
        </p:txBody>
      </p:sp>
    </p:spTree>
    <p:extLst>
      <p:ext uri="{BB962C8B-B14F-4D97-AF65-F5344CB8AC3E}">
        <p14:creationId xmlns:p14="http://schemas.microsoft.com/office/powerpoint/2010/main" val="336523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9" presetClass="emph" presetSubtype="0" grpId="1" nodeType="withEffect">
                                  <p:stCondLst>
                                    <p:cond delay="0"/>
                                  </p:stCondLst>
                                  <p:childTnLst>
                                    <p:set>
                                      <p:cBhvr>
                                        <p:cTn id="32" dur="indefinite"/>
                                        <p:tgtEl>
                                          <p:spTgt spid="3">
                                            <p:txEl>
                                              <p:pRg st="0" end="0"/>
                                            </p:txEl>
                                          </p:spTgt>
                                        </p:tgtEl>
                                        <p:attrNameLst>
                                          <p:attrName>style.opacity</p:attrName>
                                        </p:attrNameLst>
                                      </p:cBhvr>
                                      <p:to>
                                        <p:strVal val="0.5"/>
                                      </p:to>
                                    </p:set>
                                    <p:animEffect filter="image" prLst="opacity: 0.5">
                                      <p:cBhvr rctx="IE">
                                        <p:cTn id="33" dur="indefinite"/>
                                        <p:tgtEl>
                                          <p:spTgt spid="3">
                                            <p:txEl>
                                              <p:pRg st="0" end="0"/>
                                            </p:txEl>
                                          </p:spTgt>
                                        </p:tgtEl>
                                      </p:cBhvr>
                                    </p:animEffect>
                                  </p:childTnLst>
                                </p:cTn>
                              </p:par>
                              <p:par>
                                <p:cTn id="34" presetID="9" presetClass="emph" presetSubtype="0" grpId="1" nodeType="withEffect">
                                  <p:stCondLst>
                                    <p:cond delay="0"/>
                                  </p:stCondLst>
                                  <p:childTnLst>
                                    <p:set>
                                      <p:cBhvr>
                                        <p:cTn id="35" dur="indefinite"/>
                                        <p:tgtEl>
                                          <p:spTgt spid="3">
                                            <p:txEl>
                                              <p:pRg st="1" end="1"/>
                                            </p:txEl>
                                          </p:spTgt>
                                        </p:tgtEl>
                                        <p:attrNameLst>
                                          <p:attrName>style.opacity</p:attrName>
                                        </p:attrNameLst>
                                      </p:cBhvr>
                                      <p:to>
                                        <p:strVal val="0.5"/>
                                      </p:to>
                                    </p:set>
                                    <p:animEffect filter="image" prLst="opacity: 0.5">
                                      <p:cBhvr rctx="IE">
                                        <p:cTn id="36" dur="indefinite"/>
                                        <p:tgtEl>
                                          <p:spTgt spid="3">
                                            <p:txEl>
                                              <p:pRg st="1" end="1"/>
                                            </p:txEl>
                                          </p:spTgt>
                                        </p:tgtEl>
                                      </p:cBhvr>
                                    </p:animEffect>
                                  </p:childTnLst>
                                </p:cTn>
                              </p:par>
                              <p:par>
                                <p:cTn id="37" presetID="9" presetClass="emph" presetSubtype="0" grpId="1" nodeType="withEffect">
                                  <p:stCondLst>
                                    <p:cond delay="0"/>
                                  </p:stCondLst>
                                  <p:childTnLst>
                                    <p:set>
                                      <p:cBhvr>
                                        <p:cTn id="38" dur="indefinite"/>
                                        <p:tgtEl>
                                          <p:spTgt spid="3">
                                            <p:txEl>
                                              <p:pRg st="2" end="2"/>
                                            </p:txEl>
                                          </p:spTgt>
                                        </p:tgtEl>
                                        <p:attrNameLst>
                                          <p:attrName>style.opacity</p:attrName>
                                        </p:attrNameLst>
                                      </p:cBhvr>
                                      <p:to>
                                        <p:strVal val="0.5"/>
                                      </p:to>
                                    </p:set>
                                    <p:animEffect filter="image" prLst="opacity: 0.5">
                                      <p:cBhvr rctx="IE">
                                        <p:cTn id="39" dur="indefinite"/>
                                        <p:tgtEl>
                                          <p:spTgt spid="3">
                                            <p:txEl>
                                              <p:pRg st="2" end="2"/>
                                            </p:txEl>
                                          </p:spTgt>
                                        </p:tgtEl>
                                      </p:cBhvr>
                                    </p:animEffect>
                                  </p:childTnLst>
                                </p:cTn>
                              </p:par>
                              <p:par>
                                <p:cTn id="40" presetID="9" presetClass="emph" presetSubtype="0" grpId="1" nodeType="withEffect">
                                  <p:stCondLst>
                                    <p:cond delay="0"/>
                                  </p:stCondLst>
                                  <p:childTnLst>
                                    <p:set>
                                      <p:cBhvr>
                                        <p:cTn id="41" dur="indefinite"/>
                                        <p:tgtEl>
                                          <p:spTgt spid="3">
                                            <p:txEl>
                                              <p:pRg st="3" end="3"/>
                                            </p:txEl>
                                          </p:spTgt>
                                        </p:tgtEl>
                                        <p:attrNameLst>
                                          <p:attrName>style.opacity</p:attrName>
                                        </p:attrNameLst>
                                      </p:cBhvr>
                                      <p:to>
                                        <p:strVal val="0.5"/>
                                      </p:to>
                                    </p:set>
                                    <p:animEffect filter="image" prLst="opacity: 0.5">
                                      <p:cBhvr rctx="IE">
                                        <p:cTn id="42"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C7FA6-CB54-75F8-942A-7B6F9C91CAF2}"/>
              </a:ext>
            </a:extLst>
          </p:cNvPr>
          <p:cNvSpPr>
            <a:spLocks noGrp="1"/>
          </p:cNvSpPr>
          <p:nvPr>
            <p:ph type="title"/>
          </p:nvPr>
        </p:nvSpPr>
        <p:spPr/>
        <p:txBody>
          <a:bodyPr/>
          <a:lstStyle/>
          <a:p>
            <a:r>
              <a:rPr lang="es-ES" dirty="0"/>
              <a:t>PROSPERO</a:t>
            </a:r>
          </a:p>
        </p:txBody>
      </p:sp>
      <p:sp>
        <p:nvSpPr>
          <p:cNvPr id="3" name="Marcador de contenido 2">
            <a:extLst>
              <a:ext uri="{FF2B5EF4-FFF2-40B4-BE49-F238E27FC236}">
                <a16:creationId xmlns:a16="http://schemas.microsoft.com/office/drawing/2014/main" id="{7B87396C-CBDE-CC0C-03A7-496B72F6389F}"/>
              </a:ext>
            </a:extLst>
          </p:cNvPr>
          <p:cNvSpPr>
            <a:spLocks noGrp="1"/>
          </p:cNvSpPr>
          <p:nvPr>
            <p:ph idx="1"/>
          </p:nvPr>
        </p:nvSpPr>
        <p:spPr/>
        <p:txBody>
          <a:bodyPr/>
          <a:lstStyle/>
          <a:p>
            <a:r>
              <a:rPr lang="es-ES" dirty="0"/>
              <a:t>"International Prospective </a:t>
            </a:r>
            <a:r>
              <a:rPr lang="es-ES" dirty="0" err="1"/>
              <a:t>Register</a:t>
            </a:r>
            <a:r>
              <a:rPr lang="es-ES" dirty="0"/>
              <a:t> of </a:t>
            </a:r>
            <a:r>
              <a:rPr lang="es-ES" dirty="0" err="1"/>
              <a:t>Systematic</a:t>
            </a:r>
            <a:r>
              <a:rPr lang="es-ES" dirty="0"/>
              <a:t> </a:t>
            </a:r>
            <a:r>
              <a:rPr lang="es-ES" dirty="0" err="1"/>
              <a:t>Reviews</a:t>
            </a:r>
            <a:r>
              <a:rPr lang="es-ES" dirty="0"/>
              <a:t>” es un registro internacional de protocolos de revisiones sistemáticas en salud y bienestar social. </a:t>
            </a:r>
          </a:p>
          <a:p>
            <a:r>
              <a:rPr lang="es-ES" dirty="0"/>
              <a:t>Fue diseñado para proporcionar transparencia en el proceso de revisión sistemática y para ayudar a prevenir la duplicación innecesaria de revisiones.</a:t>
            </a:r>
          </a:p>
          <a:p>
            <a:r>
              <a:rPr lang="es-ES" dirty="0"/>
              <a:t>Cuando los investigadores planean realizar una revisión sistemática, pueden registrar su protocolo. </a:t>
            </a:r>
          </a:p>
          <a:p>
            <a:r>
              <a:rPr lang="es-ES" dirty="0"/>
              <a:t>El registro es gratuito y abierto a todos, y los registros proporcionan información detallada que puede ser útil para otros investigadores, profesionales de la salud y responsables de la formulación de políticas.</a:t>
            </a:r>
          </a:p>
        </p:txBody>
      </p:sp>
    </p:spTree>
    <p:extLst>
      <p:ext uri="{BB962C8B-B14F-4D97-AF65-F5344CB8AC3E}">
        <p14:creationId xmlns:p14="http://schemas.microsoft.com/office/powerpoint/2010/main" val="2206193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9" presetClass="emph" presetSubtype="0" grpId="1" nodeType="withEffect">
                                  <p:stCondLst>
                                    <p:cond delay="0"/>
                                  </p:stCondLst>
                                  <p:childTnLst>
                                    <p:set>
                                      <p:cBhvr>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9" presetClass="emph" presetSubtype="0" grpId="1" nodeType="withEffect">
                                  <p:stCondLst>
                                    <p:cond delay="0"/>
                                  </p:stCondLst>
                                  <p:childTnLst>
                                    <p:set>
                                      <p:cBhvr>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9" presetClass="emph" presetSubtype="0" grpId="1" nodeType="withEffect">
                                  <p:stCondLst>
                                    <p:cond delay="0"/>
                                  </p:stCondLst>
                                  <p:childTnLst>
                                    <p:set>
                                      <p:cBhvr>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par>
                                <p:cTn id="32" presetID="9" presetClass="emph" presetSubtype="0" grpId="1" nodeType="withEffect">
                                  <p:stCondLst>
                                    <p:cond delay="0"/>
                                  </p:stCondLst>
                                  <p:childTnLst>
                                    <p:set>
                                      <p:cBhvr>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C7FA6-CB54-75F8-942A-7B6F9C91CAF2}"/>
              </a:ext>
            </a:extLst>
          </p:cNvPr>
          <p:cNvSpPr>
            <a:spLocks noGrp="1"/>
          </p:cNvSpPr>
          <p:nvPr>
            <p:ph type="title"/>
          </p:nvPr>
        </p:nvSpPr>
        <p:spPr/>
        <p:txBody>
          <a:bodyPr/>
          <a:lstStyle/>
          <a:p>
            <a:r>
              <a:rPr lang="es-ES" dirty="0"/>
              <a:t>PROSPERO - https://www.crd.york.ac.uk/prospero/</a:t>
            </a:r>
          </a:p>
        </p:txBody>
      </p:sp>
      <p:pic>
        <p:nvPicPr>
          <p:cNvPr id="4" name="Imagen 3">
            <a:extLst>
              <a:ext uri="{FF2B5EF4-FFF2-40B4-BE49-F238E27FC236}">
                <a16:creationId xmlns:a16="http://schemas.microsoft.com/office/drawing/2014/main" id="{3A985F71-8EBB-A40B-FABD-E2447507C7E4}"/>
              </a:ext>
            </a:extLst>
          </p:cNvPr>
          <p:cNvPicPr>
            <a:picLocks noChangeAspect="1"/>
          </p:cNvPicPr>
          <p:nvPr/>
        </p:nvPicPr>
        <p:blipFill>
          <a:blip r:embed="rId2">
            <a:clrChange>
              <a:clrFrom>
                <a:srgbClr val="A2A2A2"/>
              </a:clrFrom>
              <a:clrTo>
                <a:srgbClr val="A2A2A2">
                  <a:alpha val="0"/>
                </a:srgbClr>
              </a:clrTo>
            </a:clrChange>
          </a:blip>
          <a:stretch>
            <a:fillRect/>
          </a:stretch>
        </p:blipFill>
        <p:spPr>
          <a:xfrm>
            <a:off x="1259805" y="1223704"/>
            <a:ext cx="6624389" cy="5270536"/>
          </a:xfrm>
          <a:prstGeom prst="rect">
            <a:avLst/>
          </a:prstGeom>
        </p:spPr>
      </p:pic>
    </p:spTree>
    <p:extLst>
      <p:ext uri="{BB962C8B-B14F-4D97-AF65-F5344CB8AC3E}">
        <p14:creationId xmlns:p14="http://schemas.microsoft.com/office/powerpoint/2010/main" val="3346774010"/>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7" descr="blue"/>
          <p:cNvPicPr>
            <a:picLocks noChangeAspect="1" noChangeArrowheads="1"/>
          </p:cNvPicPr>
          <p:nvPr>
            <p:custDataLst>
              <p:tags r:id="rId3"/>
            </p:custDataLst>
          </p:nvPr>
        </p:nvPicPr>
        <p:blipFill>
          <a:blip r:embed="rId7" cstate="print"/>
          <a:srcRect b="10303"/>
          <a:stretch>
            <a:fillRect/>
          </a:stretch>
        </p:blipFill>
        <p:spPr bwMode="auto">
          <a:xfrm>
            <a:off x="0" y="0"/>
            <a:ext cx="9144000" cy="6151563"/>
          </a:xfrm>
          <a:prstGeom prst="rect">
            <a:avLst/>
          </a:prstGeom>
          <a:noFill/>
          <a:ln w="9525">
            <a:noFill/>
            <a:miter lim="800000"/>
            <a:headEnd/>
            <a:tailEnd/>
          </a:ln>
        </p:spPr>
      </p:pic>
      <p:sp>
        <p:nvSpPr>
          <p:cNvPr id="4" name="Rectangle 14">
            <a:extLst>
              <a:ext uri="{FF2B5EF4-FFF2-40B4-BE49-F238E27FC236}">
                <a16:creationId xmlns:a16="http://schemas.microsoft.com/office/drawing/2014/main" id="{8125E202-AB8E-8BB9-2873-632EFF028DC3}"/>
              </a:ext>
            </a:extLst>
          </p:cNvPr>
          <p:cNvSpPr txBox="1">
            <a:spLocks noChangeArrowheads="1"/>
          </p:cNvSpPr>
          <p:nvPr/>
        </p:nvSpPr>
        <p:spPr bwMode="auto">
          <a:xfrm>
            <a:off x="676275" y="2361156"/>
            <a:ext cx="8134352" cy="231543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algn="ctr" eaLnBrk="1" hangingPunct="1">
              <a:defRPr/>
            </a:pPr>
            <a:r>
              <a:rPr lang="de-DE" sz="5400" kern="0">
                <a:solidFill>
                  <a:schemeClr val="bg1"/>
                </a:solidFill>
                <a:effectLst>
                  <a:outerShdw blurRad="38100" dist="38100" dir="2700000" algn="tl">
                    <a:srgbClr val="000000">
                      <a:alpha val="43137"/>
                    </a:srgbClr>
                  </a:outerShdw>
                </a:effectLst>
              </a:rPr>
              <a:t>Revisiones</a:t>
            </a:r>
            <a:br>
              <a:rPr lang="de-DE" sz="5400" kern="0">
                <a:solidFill>
                  <a:schemeClr val="bg1"/>
                </a:solidFill>
                <a:effectLst>
                  <a:outerShdw blurRad="38100" dist="38100" dir="2700000" algn="tl">
                    <a:srgbClr val="000000">
                      <a:alpha val="43137"/>
                    </a:srgbClr>
                  </a:outerShdw>
                </a:effectLst>
              </a:rPr>
            </a:br>
            <a:r>
              <a:rPr lang="de-DE" sz="5400" kern="0">
                <a:solidFill>
                  <a:schemeClr val="bg1"/>
                </a:solidFill>
                <a:effectLst>
                  <a:outerShdw blurRad="38100" dist="38100" dir="2700000" algn="tl">
                    <a:srgbClr val="000000">
                      <a:alpha val="43137"/>
                    </a:srgbClr>
                  </a:outerShdw>
                </a:effectLst>
              </a:rPr>
              <a:t>sistemáticas</a:t>
            </a:r>
            <a:br>
              <a:rPr lang="de-DE" sz="5400" kern="0">
                <a:solidFill>
                  <a:schemeClr val="bg1"/>
                </a:solidFill>
                <a:effectLst>
                  <a:outerShdw blurRad="38100" dist="38100" dir="2700000" algn="tl">
                    <a:srgbClr val="000000">
                      <a:alpha val="43137"/>
                    </a:srgbClr>
                  </a:outerShdw>
                </a:effectLst>
              </a:rPr>
            </a:br>
            <a:r>
              <a:rPr lang="es-ES" sz="3600" kern="0">
                <a:solidFill>
                  <a:schemeClr val="bg1"/>
                </a:solidFill>
              </a:rPr>
              <a:t>Vale, pero ¿cómo se hace?</a:t>
            </a:r>
            <a:br>
              <a:rPr lang="es-ES" sz="3600" kern="0">
                <a:solidFill>
                  <a:schemeClr val="bg1"/>
                </a:solidFill>
              </a:rPr>
            </a:br>
            <a:endParaRPr lang="de-DE" sz="5400" kern="0"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3330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de-DE" dirty="0"/>
              <a:t>Hagamos un ejemplo – Percepción del riesgo y CEM-RF</a:t>
            </a:r>
          </a:p>
        </p:txBody>
      </p:sp>
      <p:sp>
        <p:nvSpPr>
          <p:cNvPr id="2" name="1 Marcador de contenido"/>
          <p:cNvSpPr>
            <a:spLocks noGrp="1"/>
          </p:cNvSpPr>
          <p:nvPr>
            <p:ph idx="1"/>
          </p:nvPr>
        </p:nvSpPr>
        <p:spPr>
          <a:xfrm>
            <a:off x="319088" y="1348353"/>
            <a:ext cx="8524875" cy="600075"/>
          </a:xfrm>
        </p:spPr>
        <p:txBody>
          <a:bodyPr/>
          <a:lstStyle/>
          <a:p>
            <a:r>
              <a:rPr lang="es-ES" dirty="0"/>
              <a:t>Publicados entre el 1 de enero de 2020 y el 31 de diciembre de 2022.</a:t>
            </a:r>
          </a:p>
        </p:txBody>
      </p:sp>
      <p:pic>
        <p:nvPicPr>
          <p:cNvPr id="3" name="Imagen 2" descr="Escala de tiempo&#10;&#10;Descripción generada automáticamente">
            <a:extLst>
              <a:ext uri="{FF2B5EF4-FFF2-40B4-BE49-F238E27FC236}">
                <a16:creationId xmlns:a16="http://schemas.microsoft.com/office/drawing/2014/main" id="{48924280-291D-95F7-D8DB-ECB3F74F1C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9900" y="1774368"/>
            <a:ext cx="3810848" cy="4702632"/>
          </a:xfrm>
          <a:prstGeom prst="rect">
            <a:avLst/>
          </a:prstGeom>
          <a:noFill/>
        </p:spPr>
      </p:pic>
      <p:sp>
        <p:nvSpPr>
          <p:cNvPr id="4" name="1 Marcador de contenido">
            <a:extLst>
              <a:ext uri="{FF2B5EF4-FFF2-40B4-BE49-F238E27FC236}">
                <a16:creationId xmlns:a16="http://schemas.microsoft.com/office/drawing/2014/main" id="{2118BA05-2AB6-31BE-5C15-E7183151DA12}"/>
              </a:ext>
            </a:extLst>
          </p:cNvPr>
          <p:cNvSpPr txBox="1">
            <a:spLocks/>
          </p:cNvSpPr>
          <p:nvPr/>
        </p:nvSpPr>
        <p:spPr bwMode="auto">
          <a:xfrm>
            <a:off x="319089" y="1774368"/>
            <a:ext cx="4837111" cy="47026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a:solidFill>
                  <a:schemeClr val="tx1"/>
                </a:solidFill>
                <a:latin typeface="+mn-lt"/>
              </a:defRPr>
            </a:lvl2pPr>
            <a:lvl3pPr marL="561975" indent="-179388" algn="l" rtl="0" eaLnBrk="0" fontAlgn="base" hangingPunct="0">
              <a:spcBef>
                <a:spcPct val="40000"/>
              </a:spcBef>
              <a:spcAft>
                <a:spcPct val="0"/>
              </a:spcAft>
              <a:buClr>
                <a:schemeClr val="accent1"/>
              </a:buClr>
              <a:buChar char="-"/>
              <a:defRPr>
                <a:solidFill>
                  <a:schemeClr val="tx1"/>
                </a:solidFill>
                <a:latin typeface="+mn-lt"/>
              </a:defRPr>
            </a:lvl3pPr>
            <a:lvl4pPr marL="752475" indent="-188913" algn="l" rtl="0" eaLnBrk="0" fontAlgn="base" hangingPunct="0">
              <a:spcBef>
                <a:spcPct val="40000"/>
              </a:spcBef>
              <a:spcAft>
                <a:spcPct val="0"/>
              </a:spcAft>
              <a:buClr>
                <a:schemeClr val="accent1"/>
              </a:buClr>
              <a:buChar char="-"/>
              <a:defRPr>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a:lstStyle>
          <a:p>
            <a:r>
              <a:rPr lang="es-ES" dirty="0"/>
              <a:t>Cadenas de búsqueda:</a:t>
            </a:r>
          </a:p>
          <a:p>
            <a:pPr lvl="1"/>
            <a:r>
              <a:rPr lang="es-ES" sz="1400" b="1" dirty="0"/>
              <a:t>EMF-Portal: </a:t>
            </a:r>
            <a:r>
              <a:rPr lang="es-ES" sz="1400" dirty="0"/>
              <a:t>(</a:t>
            </a:r>
            <a:r>
              <a:rPr lang="es-ES" sz="1400" dirty="0" err="1"/>
              <a:t>title</a:t>
            </a:r>
            <a:r>
              <a:rPr lang="es-ES" sz="1400" dirty="0"/>
              <a:t>=EMF OR </a:t>
            </a:r>
            <a:r>
              <a:rPr lang="es-ES" sz="1400" dirty="0" err="1"/>
              <a:t>title</a:t>
            </a:r>
            <a:r>
              <a:rPr lang="es-ES" sz="1400" dirty="0"/>
              <a:t>=EMF-RF OR </a:t>
            </a:r>
            <a:r>
              <a:rPr lang="es-ES" sz="1400" dirty="0" err="1"/>
              <a:t>title</a:t>
            </a:r>
            <a:r>
              <a:rPr lang="es-ES" sz="1400" dirty="0"/>
              <a:t>="RADIOFREQUENCY ELECTROMAGNETIC FIELD" OR </a:t>
            </a:r>
            <a:r>
              <a:rPr lang="es-ES" sz="1400" dirty="0" err="1"/>
              <a:t>title</a:t>
            </a:r>
            <a:r>
              <a:rPr lang="es-ES" sz="1400" dirty="0"/>
              <a:t>=MOBILE OR </a:t>
            </a:r>
            <a:r>
              <a:rPr lang="es-ES" sz="1400" dirty="0" err="1"/>
              <a:t>title</a:t>
            </a:r>
            <a:r>
              <a:rPr lang="es-ES" sz="1400" dirty="0"/>
              <a:t>=CELLULAR OR </a:t>
            </a:r>
            <a:r>
              <a:rPr lang="es-ES" sz="1400" dirty="0" err="1"/>
              <a:t>title</a:t>
            </a:r>
            <a:r>
              <a:rPr lang="es-ES" sz="1400" dirty="0"/>
              <a:t>="MOBILE PHONE BASE STATION") AND (</a:t>
            </a:r>
            <a:r>
              <a:rPr lang="es-ES" sz="1400" dirty="0" err="1"/>
              <a:t>title</a:t>
            </a:r>
            <a:r>
              <a:rPr lang="es-ES" sz="1400" dirty="0"/>
              <a:t>="RISK PERCEPTION" OR </a:t>
            </a:r>
            <a:r>
              <a:rPr lang="es-ES" sz="1400" dirty="0" err="1"/>
              <a:t>title</a:t>
            </a:r>
            <a:r>
              <a:rPr lang="es-ES" sz="1400" dirty="0"/>
              <a:t>="RISK ASSESSMENT") AND (</a:t>
            </a:r>
            <a:r>
              <a:rPr lang="es-ES" sz="1400" dirty="0" err="1"/>
              <a:t>year</a:t>
            </a:r>
            <a:r>
              <a:rPr lang="es-ES" sz="1400" dirty="0"/>
              <a:t>=2020 OR </a:t>
            </a:r>
            <a:r>
              <a:rPr lang="es-ES" sz="1400" dirty="0" err="1"/>
              <a:t>year</a:t>
            </a:r>
            <a:r>
              <a:rPr lang="es-ES" sz="1400" dirty="0"/>
              <a:t>=2021 OR </a:t>
            </a:r>
            <a:r>
              <a:rPr lang="es-ES" sz="1400" dirty="0" err="1"/>
              <a:t>year</a:t>
            </a:r>
            <a:r>
              <a:rPr lang="es-ES" sz="1400" dirty="0"/>
              <a:t>=2022).</a:t>
            </a:r>
          </a:p>
          <a:p>
            <a:pPr lvl="1"/>
            <a:r>
              <a:rPr lang="es-ES" sz="1400" b="1" dirty="0" err="1"/>
              <a:t>Pubmed</a:t>
            </a:r>
            <a:r>
              <a:rPr lang="es-ES" sz="1400" b="1" dirty="0"/>
              <a:t>: </a:t>
            </a:r>
            <a:r>
              <a:rPr lang="es-ES" sz="1400" dirty="0"/>
              <a:t>(('EMF'[</a:t>
            </a:r>
            <a:r>
              <a:rPr lang="es-ES" sz="1400" dirty="0" err="1"/>
              <a:t>Title</a:t>
            </a:r>
            <a:r>
              <a:rPr lang="es-ES" sz="1400" dirty="0"/>
              <a:t>] OR 'EMF-RF'[</a:t>
            </a:r>
            <a:r>
              <a:rPr lang="es-ES" sz="1400" dirty="0" err="1"/>
              <a:t>Title</a:t>
            </a:r>
            <a:r>
              <a:rPr lang="es-ES" sz="1400" dirty="0"/>
              <a:t>] OR 'RF-EMF'[</a:t>
            </a:r>
            <a:r>
              <a:rPr lang="es-ES" sz="1400" dirty="0" err="1"/>
              <a:t>Title</a:t>
            </a:r>
            <a:r>
              <a:rPr lang="es-ES" sz="1400" dirty="0"/>
              <a:t>] OR ‘RADIOFREQUENCY ELECTROMAGNETIC FIELD'[</a:t>
            </a:r>
            <a:r>
              <a:rPr lang="es-ES" sz="1400" dirty="0" err="1"/>
              <a:t>Title</a:t>
            </a:r>
            <a:r>
              <a:rPr lang="es-ES" sz="1400" dirty="0"/>
              <a:t>] OR ‘MOBILE’[</a:t>
            </a:r>
            <a:r>
              <a:rPr lang="es-ES" sz="1400" dirty="0" err="1"/>
              <a:t>Title</a:t>
            </a:r>
            <a:r>
              <a:rPr lang="es-ES" sz="1400" dirty="0"/>
              <a:t>] OR ‘CELLULAR’[</a:t>
            </a:r>
            <a:r>
              <a:rPr lang="es-ES" sz="1400" dirty="0" err="1"/>
              <a:t>Title</a:t>
            </a:r>
            <a:r>
              <a:rPr lang="es-ES" sz="1400" dirty="0"/>
              <a:t>] OR ‘MOBILE PHONE BASE STATION’[</a:t>
            </a:r>
            <a:r>
              <a:rPr lang="es-ES" sz="1400" dirty="0" err="1"/>
              <a:t>Title</a:t>
            </a:r>
            <a:r>
              <a:rPr lang="es-ES" sz="1400" dirty="0"/>
              <a:t>]) AND ('RISK PERCEPTION'[</a:t>
            </a:r>
            <a:r>
              <a:rPr lang="es-ES" sz="1400" dirty="0" err="1"/>
              <a:t>Title</a:t>
            </a:r>
            <a:r>
              <a:rPr lang="es-ES" sz="1400" dirty="0"/>
              <a:t>] OR ‘RISK ASSESSMENT’[</a:t>
            </a:r>
            <a:r>
              <a:rPr lang="es-ES" sz="1400" dirty="0" err="1"/>
              <a:t>Title</a:t>
            </a:r>
            <a:r>
              <a:rPr lang="es-ES" sz="1400" dirty="0"/>
              <a:t>])) AND (("2020/01/01"[Date - </a:t>
            </a:r>
            <a:r>
              <a:rPr lang="es-ES" sz="1400" dirty="0" err="1"/>
              <a:t>Publication</a:t>
            </a:r>
            <a:r>
              <a:rPr lang="es-ES" sz="1400" dirty="0"/>
              <a:t>] : "2022/12/31"[Date - </a:t>
            </a:r>
            <a:r>
              <a:rPr lang="es-ES" sz="1400" dirty="0" err="1"/>
              <a:t>Publication</a:t>
            </a:r>
            <a:r>
              <a:rPr lang="es-ES" sz="1400" dirty="0"/>
              <a:t>])).</a:t>
            </a:r>
          </a:p>
          <a:p>
            <a:pPr lvl="1"/>
            <a:r>
              <a:rPr lang="es-ES" sz="1400" b="1" dirty="0" err="1"/>
              <a:t>WoS</a:t>
            </a:r>
            <a:r>
              <a:rPr lang="es-ES" sz="1400" b="1" dirty="0"/>
              <a:t>: </a:t>
            </a:r>
            <a:r>
              <a:rPr lang="es-ES" sz="1400" dirty="0"/>
              <a:t>(TI=(('EMF' OR 'EMF-RF' OR 'RF-EMF' OR ‘RADIOFREQUENCY ELECTROMAGNETIC FIELD' OR ‘MOBILE’ OR ‘CELLULAR’ OR ‘MOBILE PHONE BASE STATION’) AND ('RISK PERCEPTION’ OR 'RISK ASSESSMENT'))) AND DOP=(2020-01-01/2022-12-31).</a:t>
            </a:r>
          </a:p>
        </p:txBody>
      </p:sp>
    </p:spTree>
    <p:custDataLst>
      <p:tags r:id="rId1"/>
    </p:custDataLst>
    <p:extLst>
      <p:ext uri="{BB962C8B-B14F-4D97-AF65-F5344CB8AC3E}">
        <p14:creationId xmlns:p14="http://schemas.microsoft.com/office/powerpoint/2010/main" val="41800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C5AFA-E798-1091-E50F-A877F3178880}"/>
              </a:ext>
            </a:extLst>
          </p:cNvPr>
          <p:cNvSpPr>
            <a:spLocks noGrp="1"/>
          </p:cNvSpPr>
          <p:nvPr>
            <p:ph type="title"/>
          </p:nvPr>
        </p:nvSpPr>
        <p:spPr/>
        <p:txBody>
          <a:bodyPr/>
          <a:lstStyle/>
          <a:p>
            <a:r>
              <a:rPr lang="es-ES" dirty="0"/>
              <a:t>Resultados</a:t>
            </a:r>
          </a:p>
        </p:txBody>
      </p:sp>
      <p:graphicFrame>
        <p:nvGraphicFramePr>
          <p:cNvPr id="4" name="Marcador de contenido 3">
            <a:extLst>
              <a:ext uri="{FF2B5EF4-FFF2-40B4-BE49-F238E27FC236}">
                <a16:creationId xmlns:a16="http://schemas.microsoft.com/office/drawing/2014/main" id="{E0A3721E-0E9A-EC9F-8C69-68CCD5F684DC}"/>
              </a:ext>
            </a:extLst>
          </p:cNvPr>
          <p:cNvGraphicFramePr>
            <a:graphicFrameLocks noGrp="1"/>
          </p:cNvGraphicFramePr>
          <p:nvPr>
            <p:ph idx="1"/>
            <p:extLst>
              <p:ext uri="{D42A27DB-BD31-4B8C-83A1-F6EECF244321}">
                <p14:modId xmlns:p14="http://schemas.microsoft.com/office/powerpoint/2010/main" val="2330095616"/>
              </p:ext>
            </p:extLst>
          </p:nvPr>
        </p:nvGraphicFramePr>
        <p:xfrm>
          <a:off x="314325" y="1222374"/>
          <a:ext cx="8515350" cy="5203824"/>
        </p:xfrm>
        <a:graphic>
          <a:graphicData uri="http://schemas.openxmlformats.org/drawingml/2006/table">
            <a:tbl>
              <a:tblPr firstRow="1" firstCol="1" bandRow="1">
                <a:tableStyleId>{5C22544A-7EE6-4342-B048-85BDC9FD1C3A}</a:tableStyleId>
              </a:tblPr>
              <a:tblGrid>
                <a:gridCol w="928561">
                  <a:extLst>
                    <a:ext uri="{9D8B030D-6E8A-4147-A177-3AD203B41FA5}">
                      <a16:colId xmlns:a16="http://schemas.microsoft.com/office/drawing/2014/main" val="633264357"/>
                    </a:ext>
                  </a:extLst>
                </a:gridCol>
                <a:gridCol w="2380767">
                  <a:extLst>
                    <a:ext uri="{9D8B030D-6E8A-4147-A177-3AD203B41FA5}">
                      <a16:colId xmlns:a16="http://schemas.microsoft.com/office/drawing/2014/main" val="2535355200"/>
                    </a:ext>
                  </a:extLst>
                </a:gridCol>
                <a:gridCol w="1156893">
                  <a:extLst>
                    <a:ext uri="{9D8B030D-6E8A-4147-A177-3AD203B41FA5}">
                      <a16:colId xmlns:a16="http://schemas.microsoft.com/office/drawing/2014/main" val="2215735537"/>
                    </a:ext>
                  </a:extLst>
                </a:gridCol>
                <a:gridCol w="4049129">
                  <a:extLst>
                    <a:ext uri="{9D8B030D-6E8A-4147-A177-3AD203B41FA5}">
                      <a16:colId xmlns:a16="http://schemas.microsoft.com/office/drawing/2014/main" val="209771312"/>
                    </a:ext>
                  </a:extLst>
                </a:gridCol>
              </a:tblGrid>
              <a:tr h="350124">
                <a:tc>
                  <a:txBody>
                    <a:bodyPr/>
                    <a:lstStyle/>
                    <a:p>
                      <a:pPr algn="ctr">
                        <a:spcBef>
                          <a:spcPts val="600"/>
                        </a:spcBef>
                        <a:spcAft>
                          <a:spcPts val="600"/>
                        </a:spcAft>
                      </a:pPr>
                      <a:r>
                        <a:rPr lang="es-ES" sz="1200">
                          <a:effectLst/>
                        </a:rPr>
                        <a:t>Año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Publicación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País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Objetivo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extLst>
                  <a:ext uri="{0D108BD9-81ED-4DB2-BD59-A6C34878D82A}">
                    <a16:rowId xmlns:a16="http://schemas.microsoft.com/office/drawing/2014/main" val="2056270547"/>
                  </a:ext>
                </a:extLst>
              </a:tr>
              <a:tr h="1213425">
                <a:tc>
                  <a:txBody>
                    <a:bodyPr/>
                    <a:lstStyle/>
                    <a:p>
                      <a:pPr algn="ctr">
                        <a:spcBef>
                          <a:spcPts val="600"/>
                        </a:spcBef>
                        <a:spcAft>
                          <a:spcPts val="600"/>
                        </a:spcAft>
                      </a:pPr>
                      <a:r>
                        <a:rPr lang="es-ES" sz="1200" dirty="0">
                          <a:effectLst/>
                        </a:rPr>
                        <a:t>2020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a:t>
                      </a:r>
                      <a:r>
                        <a:rPr lang="es-ES" sz="1200" dirty="0" err="1">
                          <a:effectLst/>
                        </a:rPr>
                        <a:t>Mgbe</a:t>
                      </a:r>
                      <a:r>
                        <a:rPr lang="es-ES" sz="1200" dirty="0">
                          <a:effectLst/>
                        </a:rPr>
                        <a:t> et al., 2020)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Nigeria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Evaluar el nivel de concienciación y los riesgos para la salud percibidos de la exposición a los CEM-RF entre los estudiantes universitarios de distintas disciplinas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extLst>
                  <a:ext uri="{0D108BD9-81ED-4DB2-BD59-A6C34878D82A}">
                    <a16:rowId xmlns:a16="http://schemas.microsoft.com/office/drawing/2014/main" val="2503014348"/>
                  </a:ext>
                </a:extLst>
              </a:tr>
              <a:tr h="728055">
                <a:tc>
                  <a:txBody>
                    <a:bodyPr/>
                    <a:lstStyle/>
                    <a:p>
                      <a:pPr algn="ctr">
                        <a:spcBef>
                          <a:spcPts val="600"/>
                        </a:spcBef>
                        <a:spcAft>
                          <a:spcPts val="600"/>
                        </a:spcAft>
                      </a:pPr>
                      <a:r>
                        <a:rPr lang="es-ES" sz="1200">
                          <a:effectLst/>
                        </a:rPr>
                        <a:t>2020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(Seo et al., 2020)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Corea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Examinar la relación entre la percepción de riesgo de los teléfonos móviles y el conocimiento objetivo sobre los CEM-RF</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extLst>
                  <a:ext uri="{0D108BD9-81ED-4DB2-BD59-A6C34878D82A}">
                    <a16:rowId xmlns:a16="http://schemas.microsoft.com/office/drawing/2014/main" val="2289493370"/>
                  </a:ext>
                </a:extLst>
              </a:tr>
              <a:tr h="1456110">
                <a:tc>
                  <a:txBody>
                    <a:bodyPr/>
                    <a:lstStyle/>
                    <a:p>
                      <a:pPr algn="ctr">
                        <a:spcBef>
                          <a:spcPts val="600"/>
                        </a:spcBef>
                        <a:spcAft>
                          <a:spcPts val="600"/>
                        </a:spcAft>
                      </a:pPr>
                      <a:r>
                        <a:rPr lang="es-ES" sz="1200" dirty="0">
                          <a:effectLst/>
                        </a:rPr>
                        <a:t>2021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(Zeleke et al., 2021)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Australia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Evaluar si las personas a las que se les proporcionan niveles de exposición a RF-EMF medidos objetivamente procedentes de fuentes </a:t>
                      </a:r>
                      <a:r>
                        <a:rPr lang="es-ES" sz="1200" dirty="0" err="1">
                          <a:effectLst/>
                        </a:rPr>
                        <a:t>Wi</a:t>
                      </a:r>
                      <a:r>
                        <a:rPr lang="es-ES" sz="1200" dirty="0">
                          <a:effectLst/>
                        </a:rPr>
                        <a:t>-Fi tienen diferentes niveles de percepción del riesgo que aquellas a las que sólo se les proporciona información básica en relación con los CEM-RF</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extLst>
                  <a:ext uri="{0D108BD9-81ED-4DB2-BD59-A6C34878D82A}">
                    <a16:rowId xmlns:a16="http://schemas.microsoft.com/office/drawing/2014/main" val="1256371549"/>
                  </a:ext>
                </a:extLst>
              </a:tr>
              <a:tr h="728055">
                <a:tc>
                  <a:txBody>
                    <a:bodyPr/>
                    <a:lstStyle/>
                    <a:p>
                      <a:pPr algn="ctr">
                        <a:spcBef>
                          <a:spcPts val="600"/>
                        </a:spcBef>
                        <a:spcAft>
                          <a:spcPts val="600"/>
                        </a:spcAft>
                      </a:pPr>
                      <a:r>
                        <a:rPr lang="es-ES" sz="1200">
                          <a:effectLst/>
                        </a:rPr>
                        <a:t>2022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(Pradhan et al., 2022)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India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Evaluar la percepción del riesgo asociado a la exposición a CEM-RF emitidos por teléfonos móviles y estaciones base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extLst>
                  <a:ext uri="{0D108BD9-81ED-4DB2-BD59-A6C34878D82A}">
                    <a16:rowId xmlns:a16="http://schemas.microsoft.com/office/drawing/2014/main" val="371946087"/>
                  </a:ext>
                </a:extLst>
              </a:tr>
              <a:tr h="728055">
                <a:tc>
                  <a:txBody>
                    <a:bodyPr/>
                    <a:lstStyle/>
                    <a:p>
                      <a:pPr algn="ctr">
                        <a:spcBef>
                          <a:spcPts val="600"/>
                        </a:spcBef>
                        <a:spcAft>
                          <a:spcPts val="600"/>
                        </a:spcAft>
                      </a:pPr>
                      <a:r>
                        <a:rPr lang="es-ES" sz="1200">
                          <a:effectLst/>
                        </a:rPr>
                        <a:t>2022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(Zeleke et al., 2022)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a:effectLst/>
                        </a:rPr>
                        <a:t>Australia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tc>
                  <a:txBody>
                    <a:bodyPr/>
                    <a:lstStyle/>
                    <a:p>
                      <a:pPr algn="ctr">
                        <a:spcBef>
                          <a:spcPts val="600"/>
                        </a:spcBef>
                        <a:spcAft>
                          <a:spcPts val="600"/>
                        </a:spcAft>
                      </a:pPr>
                      <a:r>
                        <a:rPr lang="es-ES" sz="1200" dirty="0">
                          <a:effectLst/>
                        </a:rPr>
                        <a:t>Evaluar la relación entre dónde suelen llevar sus teléfonos móviles los hombres y su percepción del riesgo asociado a la exposición a CEM-RF</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693" marR="66693" marT="0" marB="0" anchor="ctr"/>
                </a:tc>
                <a:extLst>
                  <a:ext uri="{0D108BD9-81ED-4DB2-BD59-A6C34878D82A}">
                    <a16:rowId xmlns:a16="http://schemas.microsoft.com/office/drawing/2014/main" val="3303635190"/>
                  </a:ext>
                </a:extLst>
              </a:tr>
            </a:tbl>
          </a:graphicData>
        </a:graphic>
      </p:graphicFrame>
    </p:spTree>
    <p:extLst>
      <p:ext uri="{BB962C8B-B14F-4D97-AF65-F5344CB8AC3E}">
        <p14:creationId xmlns:p14="http://schemas.microsoft.com/office/powerpoint/2010/main" val="1676304463"/>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99000-54C8-5123-0185-03D0EEA5862A}"/>
              </a:ext>
            </a:extLst>
          </p:cNvPr>
          <p:cNvSpPr>
            <a:spLocks noGrp="1"/>
          </p:cNvSpPr>
          <p:nvPr>
            <p:ph type="title"/>
          </p:nvPr>
        </p:nvSpPr>
        <p:spPr/>
        <p:txBody>
          <a:bodyPr/>
          <a:lstStyle/>
          <a:p>
            <a:r>
              <a:rPr lang="es-ES" dirty="0"/>
              <a:t>¿Cuál sería la estructura del artículo?</a:t>
            </a:r>
          </a:p>
        </p:txBody>
      </p:sp>
      <p:sp>
        <p:nvSpPr>
          <p:cNvPr id="3" name="Marcador de contenido 2">
            <a:extLst>
              <a:ext uri="{FF2B5EF4-FFF2-40B4-BE49-F238E27FC236}">
                <a16:creationId xmlns:a16="http://schemas.microsoft.com/office/drawing/2014/main" id="{4EB0AC1B-3354-8E74-A78B-3E292B674CD7}"/>
              </a:ext>
            </a:extLst>
          </p:cNvPr>
          <p:cNvSpPr>
            <a:spLocks noGrp="1"/>
          </p:cNvSpPr>
          <p:nvPr>
            <p:ph idx="1"/>
          </p:nvPr>
        </p:nvSpPr>
        <p:spPr/>
        <p:txBody>
          <a:bodyPr/>
          <a:lstStyle/>
          <a:p>
            <a:r>
              <a:rPr lang="en-US" dirty="0"/>
              <a:t>Introduction: Define the question or problem and provide enough background to allow the reader to understand the importance of the review. Provide a rationale based on previous research and relevant reviews. Provide specific aims of the review with reference to study questions, including relevant population(s) and exposure(s).</a:t>
            </a:r>
          </a:p>
          <a:p>
            <a:r>
              <a:rPr lang="en-US" dirty="0"/>
              <a:t>Methods: For all types of reviews, including state-of-the-science reviews, provide detailed descriptions and rationales for processes used to identify the corpus of relevant scientific literature, including but not limited to:</a:t>
            </a:r>
          </a:p>
          <a:p>
            <a:pPr lvl="1"/>
            <a:r>
              <a:rPr lang="en-US" dirty="0"/>
              <a:t>Search strategy: Describe the full electronic search strategy, databases searched, and date of final search, such that the search could be fully replicated by other researchers.</a:t>
            </a:r>
          </a:p>
          <a:p>
            <a:pPr lvl="1"/>
            <a:r>
              <a:rPr lang="en-US" dirty="0"/>
              <a:t>Study eligibility criteria: Provide a detailed description of and rationale for all study inclusion/exclusion criteria, including population(s), exposure(s), evidence stream(s) (e.g., human observational, experimental animal, in vitro, etc.), date and language limitations, etc.</a:t>
            </a:r>
            <a:endParaRPr lang="es-ES" dirty="0"/>
          </a:p>
        </p:txBody>
      </p:sp>
    </p:spTree>
    <p:extLst>
      <p:ext uri="{BB962C8B-B14F-4D97-AF65-F5344CB8AC3E}">
        <p14:creationId xmlns:p14="http://schemas.microsoft.com/office/powerpoint/2010/main" val="255517571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99000-54C8-5123-0185-03D0EEA5862A}"/>
              </a:ext>
            </a:extLst>
          </p:cNvPr>
          <p:cNvSpPr>
            <a:spLocks noGrp="1"/>
          </p:cNvSpPr>
          <p:nvPr>
            <p:ph type="title"/>
          </p:nvPr>
        </p:nvSpPr>
        <p:spPr/>
        <p:txBody>
          <a:bodyPr/>
          <a:lstStyle/>
          <a:p>
            <a:r>
              <a:rPr lang="es-ES" dirty="0"/>
              <a:t>¿Cuál sería la estructura del artículo?</a:t>
            </a:r>
          </a:p>
        </p:txBody>
      </p:sp>
      <p:sp>
        <p:nvSpPr>
          <p:cNvPr id="3" name="Marcador de contenido 2">
            <a:extLst>
              <a:ext uri="{FF2B5EF4-FFF2-40B4-BE49-F238E27FC236}">
                <a16:creationId xmlns:a16="http://schemas.microsoft.com/office/drawing/2014/main" id="{4EB0AC1B-3354-8E74-A78B-3E292B674CD7}"/>
              </a:ext>
            </a:extLst>
          </p:cNvPr>
          <p:cNvSpPr>
            <a:spLocks noGrp="1"/>
          </p:cNvSpPr>
          <p:nvPr>
            <p:ph idx="1"/>
          </p:nvPr>
        </p:nvSpPr>
        <p:spPr/>
        <p:txBody>
          <a:bodyPr/>
          <a:lstStyle/>
          <a:p>
            <a:pPr algn="l" fontAlgn="base"/>
            <a:r>
              <a:rPr lang="en-US" b="0" i="0" dirty="0">
                <a:effectLst/>
                <a:latin typeface="Open Sans" panose="020B0606030504020204" pitchFamily="34" charset="0"/>
              </a:rPr>
              <a:t>For systematic reviews, including scoping reviews and systematic evidence maps, include the following according to PRISMA guidelines:</a:t>
            </a:r>
          </a:p>
          <a:p>
            <a:pPr lvl="1">
              <a:buFont typeface="Arial" panose="020B0604020202020204" pitchFamily="34" charset="0"/>
              <a:buChar char="•"/>
            </a:pPr>
            <a:r>
              <a:rPr lang="en-US" b="0" i="0" dirty="0">
                <a:effectLst/>
                <a:latin typeface="Open Sans" panose="020B0606030504020204" pitchFamily="34" charset="0"/>
              </a:rPr>
              <a:t>Study selection: Describe the formal screening process used to select studies, such as number of screeners, conflict resolution, and any computer-assisted techniques (e.g., machine learning, automated text recognition).</a:t>
            </a:r>
          </a:p>
          <a:p>
            <a:pPr lvl="1">
              <a:buFont typeface="Arial" panose="020B0604020202020204" pitchFamily="34" charset="0"/>
              <a:buChar char="•"/>
            </a:pPr>
            <a:r>
              <a:rPr lang="en-US" b="0" i="0" dirty="0">
                <a:effectLst/>
                <a:latin typeface="Open Sans" panose="020B0606030504020204" pitchFamily="34" charset="0"/>
              </a:rPr>
              <a:t>Data extraction: Describe what information was extracted and how data were collected from records.</a:t>
            </a:r>
          </a:p>
          <a:p>
            <a:pPr lvl="1">
              <a:buFont typeface="Arial" panose="020B0604020202020204" pitchFamily="34" charset="0"/>
              <a:buChar char="•"/>
            </a:pPr>
            <a:r>
              <a:rPr lang="en-US" b="0" i="0" dirty="0">
                <a:effectLst/>
                <a:latin typeface="Open Sans" panose="020B0606030504020204" pitchFamily="34" charset="0"/>
              </a:rPr>
              <a:t>Study quality: Describe how the quality of individual studies, lines of evidence, or outcomes (e.g., internal validity, risk of bias) was assessed. For broad scoping reviews, study quality of individual studies is not required; however, at the very least authors should discuss at a high level the strengths/limitations of the types of studies as well as the knowledge gaps.</a:t>
            </a:r>
          </a:p>
          <a:p>
            <a:pPr lvl="1">
              <a:buFont typeface="Arial" panose="020B0604020202020204" pitchFamily="34" charset="0"/>
              <a:buChar char="•"/>
            </a:pPr>
            <a:r>
              <a:rPr lang="en-US" b="0" i="0" dirty="0">
                <a:effectLst/>
                <a:latin typeface="Open Sans" panose="020B0606030504020204" pitchFamily="34" charset="0"/>
              </a:rPr>
              <a:t>Meta-analyses (if applicable): Provide all details of statistical analyses used to synthesize data across studies, including summary measures, consistency measures, and subgroup analyses.</a:t>
            </a:r>
          </a:p>
        </p:txBody>
      </p:sp>
    </p:spTree>
    <p:extLst>
      <p:ext uri="{BB962C8B-B14F-4D97-AF65-F5344CB8AC3E}">
        <p14:creationId xmlns:p14="http://schemas.microsoft.com/office/powerpoint/2010/main" val="649766751"/>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99000-54C8-5123-0185-03D0EEA5862A}"/>
              </a:ext>
            </a:extLst>
          </p:cNvPr>
          <p:cNvSpPr>
            <a:spLocks noGrp="1"/>
          </p:cNvSpPr>
          <p:nvPr>
            <p:ph type="title"/>
          </p:nvPr>
        </p:nvSpPr>
        <p:spPr/>
        <p:txBody>
          <a:bodyPr/>
          <a:lstStyle/>
          <a:p>
            <a:r>
              <a:rPr lang="es-ES" dirty="0"/>
              <a:t>¿Cuál sería la estructura del artículo?</a:t>
            </a:r>
          </a:p>
        </p:txBody>
      </p:sp>
      <p:sp>
        <p:nvSpPr>
          <p:cNvPr id="3" name="Marcador de contenido 2">
            <a:extLst>
              <a:ext uri="{FF2B5EF4-FFF2-40B4-BE49-F238E27FC236}">
                <a16:creationId xmlns:a16="http://schemas.microsoft.com/office/drawing/2014/main" id="{4EB0AC1B-3354-8E74-A78B-3E292B674CD7}"/>
              </a:ext>
            </a:extLst>
          </p:cNvPr>
          <p:cNvSpPr>
            <a:spLocks noGrp="1"/>
          </p:cNvSpPr>
          <p:nvPr>
            <p:ph idx="1"/>
          </p:nvPr>
        </p:nvSpPr>
        <p:spPr/>
        <p:txBody>
          <a:bodyPr/>
          <a:lstStyle/>
          <a:p>
            <a:pPr algn="l" fontAlgn="base"/>
            <a:r>
              <a:rPr lang="en-US" b="0" i="0" dirty="0">
                <a:solidFill>
                  <a:srgbClr val="444444"/>
                </a:solidFill>
                <a:effectLst/>
                <a:latin typeface="Open Sans" panose="020B0606030504020204" pitchFamily="34" charset="0"/>
              </a:rPr>
              <a:t>Results: Provide the results of study screening, summaries of extracted data, and any synthesis measures across studies using tables and figures that allow readers to draw their own conclusions rather than solely being led by the authors’ narrative.</a:t>
            </a:r>
          </a:p>
          <a:p>
            <a:pPr lvl="1"/>
            <a:r>
              <a:rPr lang="en-US" b="0" i="0" dirty="0">
                <a:solidFill>
                  <a:srgbClr val="444444"/>
                </a:solidFill>
                <a:effectLst/>
                <a:latin typeface="Open Sans" panose="020B0606030504020204" pitchFamily="34" charset="0"/>
              </a:rPr>
              <a:t>Study selection: Provide numbers of studies screened and included in the review, along with reasons for exclusion at each stage. Flow diagrams (see PRISMA) are generally most effective.</a:t>
            </a:r>
          </a:p>
          <a:p>
            <a:pPr lvl="1"/>
            <a:r>
              <a:rPr lang="en-US" b="0" i="0" dirty="0">
                <a:solidFill>
                  <a:srgbClr val="444444"/>
                </a:solidFill>
                <a:effectLst/>
                <a:latin typeface="Open Sans" panose="020B0606030504020204" pitchFamily="34" charset="0"/>
              </a:rPr>
              <a:t>Summary of findings: Present extracted data and study quality along with citations for each study in summary tables.</a:t>
            </a:r>
          </a:p>
          <a:p>
            <a:pPr lvl="1"/>
            <a:r>
              <a:rPr lang="en-US" b="0" i="0" dirty="0">
                <a:solidFill>
                  <a:srgbClr val="444444"/>
                </a:solidFill>
                <a:effectLst/>
                <a:latin typeface="Open Sans" panose="020B0606030504020204" pitchFamily="34" charset="0"/>
              </a:rPr>
              <a:t>For broad scoping reviews, online interactive visualizations may be used to complement tables and figure within the main body of the manuscript.</a:t>
            </a:r>
          </a:p>
          <a:p>
            <a:pPr lvl="1"/>
            <a:r>
              <a:rPr lang="en-US" b="0" i="0" dirty="0">
                <a:solidFill>
                  <a:srgbClr val="444444"/>
                </a:solidFill>
                <a:effectLst/>
                <a:latin typeface="Open Sans" panose="020B0606030504020204" pitchFamily="34" charset="0"/>
              </a:rPr>
              <a:t>For meta-analyses, include confidence intervals and consistency measures along with results of any additional analyses.</a:t>
            </a:r>
          </a:p>
        </p:txBody>
      </p:sp>
    </p:spTree>
    <p:extLst>
      <p:ext uri="{BB962C8B-B14F-4D97-AF65-F5344CB8AC3E}">
        <p14:creationId xmlns:p14="http://schemas.microsoft.com/office/powerpoint/2010/main" val="3900418319"/>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99000-54C8-5123-0185-03D0EEA5862A}"/>
              </a:ext>
            </a:extLst>
          </p:cNvPr>
          <p:cNvSpPr>
            <a:spLocks noGrp="1"/>
          </p:cNvSpPr>
          <p:nvPr>
            <p:ph type="title"/>
          </p:nvPr>
        </p:nvSpPr>
        <p:spPr/>
        <p:txBody>
          <a:bodyPr/>
          <a:lstStyle/>
          <a:p>
            <a:r>
              <a:rPr lang="es-ES" dirty="0"/>
              <a:t>¿Cuál sería la estructura del artículo?</a:t>
            </a:r>
          </a:p>
        </p:txBody>
      </p:sp>
      <p:sp>
        <p:nvSpPr>
          <p:cNvPr id="3" name="Marcador de contenido 2">
            <a:extLst>
              <a:ext uri="{FF2B5EF4-FFF2-40B4-BE49-F238E27FC236}">
                <a16:creationId xmlns:a16="http://schemas.microsoft.com/office/drawing/2014/main" id="{4EB0AC1B-3354-8E74-A78B-3E292B674CD7}"/>
              </a:ext>
            </a:extLst>
          </p:cNvPr>
          <p:cNvSpPr>
            <a:spLocks noGrp="1"/>
          </p:cNvSpPr>
          <p:nvPr>
            <p:ph idx="1"/>
          </p:nvPr>
        </p:nvSpPr>
        <p:spPr/>
        <p:txBody>
          <a:bodyPr/>
          <a:lstStyle/>
          <a:p>
            <a:pPr algn="l" fontAlgn="base"/>
            <a:r>
              <a:rPr lang="en-US" b="0" i="0" dirty="0">
                <a:solidFill>
                  <a:srgbClr val="444444"/>
                </a:solidFill>
                <a:effectLst/>
                <a:latin typeface="Open Sans" panose="020B0606030504020204" pitchFamily="34" charset="0"/>
              </a:rPr>
              <a:t>Discussion: Summarize the main findings for primary exposures or outcomes and put them into context with previous related research and reviews. Discuss any limitations of the body of evidence at the exposure and/or outcome level as well as any limitations of the review process. Conclude with a brief overview of the main objectives and results of the review, including summaries of the state of the knowledge and potential knowledge gaps.</a:t>
            </a:r>
          </a:p>
        </p:txBody>
      </p:sp>
    </p:spTree>
    <p:extLst>
      <p:ext uri="{BB962C8B-B14F-4D97-AF65-F5344CB8AC3E}">
        <p14:creationId xmlns:p14="http://schemas.microsoft.com/office/powerpoint/2010/main" val="326228924"/>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7" descr="blue"/>
          <p:cNvPicPr>
            <a:picLocks noChangeAspect="1" noChangeArrowheads="1"/>
          </p:cNvPicPr>
          <p:nvPr>
            <p:custDataLst>
              <p:tags r:id="rId3"/>
            </p:custDataLst>
          </p:nvPr>
        </p:nvPicPr>
        <p:blipFill>
          <a:blip r:embed="rId7" cstate="print"/>
          <a:srcRect b="10303"/>
          <a:stretch>
            <a:fillRect/>
          </a:stretch>
        </p:blipFill>
        <p:spPr bwMode="auto">
          <a:xfrm>
            <a:off x="0" y="0"/>
            <a:ext cx="9144000" cy="6151563"/>
          </a:xfrm>
          <a:prstGeom prst="rect">
            <a:avLst/>
          </a:prstGeom>
          <a:noFill/>
          <a:ln w="9525">
            <a:noFill/>
            <a:miter lim="800000"/>
            <a:headEnd/>
            <a:tailEnd/>
          </a:ln>
        </p:spPr>
      </p:pic>
      <p:sp>
        <p:nvSpPr>
          <p:cNvPr id="2" name="Rectangle 14">
            <a:extLst>
              <a:ext uri="{FF2B5EF4-FFF2-40B4-BE49-F238E27FC236}">
                <a16:creationId xmlns:a16="http://schemas.microsoft.com/office/drawing/2014/main" id="{C521EC61-2580-E35A-4F37-B7C5D6034D57}"/>
              </a:ext>
            </a:extLst>
          </p:cNvPr>
          <p:cNvSpPr txBox="1">
            <a:spLocks noChangeArrowheads="1"/>
          </p:cNvSpPr>
          <p:nvPr/>
        </p:nvSpPr>
        <p:spPr bwMode="auto">
          <a:xfrm>
            <a:off x="676275" y="2867024"/>
            <a:ext cx="8134352" cy="114281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algn="ctr" eaLnBrk="1" hangingPunct="1">
              <a:defRPr/>
            </a:pPr>
            <a:r>
              <a:rPr lang="de-DE" sz="5400" kern="0" dirty="0">
                <a:solidFill>
                  <a:schemeClr val="bg1"/>
                </a:solidFill>
                <a:effectLst>
                  <a:outerShdw blurRad="38100" dist="38100" dir="2700000" algn="tl">
                    <a:srgbClr val="000000">
                      <a:alpha val="43137"/>
                    </a:srgbClr>
                  </a:outerShdw>
                </a:effectLst>
              </a:rPr>
              <a:t>Parte 2 - Metaanálisis</a:t>
            </a:r>
            <a:endParaRPr lang="de-DE" sz="5400" kern="0"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841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7" descr="blue"/>
          <p:cNvPicPr>
            <a:picLocks noChangeAspect="1" noChangeArrowheads="1"/>
          </p:cNvPicPr>
          <p:nvPr>
            <p:custDataLst>
              <p:tags r:id="rId3"/>
            </p:custDataLst>
          </p:nvPr>
        </p:nvPicPr>
        <p:blipFill>
          <a:blip r:embed="rId7" cstate="print"/>
          <a:srcRect b="10303"/>
          <a:stretch>
            <a:fillRect/>
          </a:stretch>
        </p:blipFill>
        <p:spPr bwMode="auto">
          <a:xfrm>
            <a:off x="0" y="0"/>
            <a:ext cx="9144000" cy="6151563"/>
          </a:xfrm>
          <a:prstGeom prst="rect">
            <a:avLst/>
          </a:prstGeom>
          <a:noFill/>
          <a:ln w="9525">
            <a:noFill/>
            <a:miter lim="800000"/>
            <a:headEnd/>
            <a:tailEnd/>
          </a:ln>
        </p:spPr>
      </p:pic>
      <p:sp>
        <p:nvSpPr>
          <p:cNvPr id="3" name="Rectangle 14">
            <a:extLst>
              <a:ext uri="{FF2B5EF4-FFF2-40B4-BE49-F238E27FC236}">
                <a16:creationId xmlns:a16="http://schemas.microsoft.com/office/drawing/2014/main" id="{42553DC4-6C8C-FA25-3E05-05A7CB51C2EA}"/>
              </a:ext>
            </a:extLst>
          </p:cNvPr>
          <p:cNvSpPr txBox="1">
            <a:spLocks noChangeArrowheads="1"/>
          </p:cNvSpPr>
          <p:nvPr/>
        </p:nvSpPr>
        <p:spPr bwMode="auto">
          <a:xfrm>
            <a:off x="676275" y="2361156"/>
            <a:ext cx="8134352" cy="231543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algn="ctr" eaLnBrk="1" hangingPunct="1">
              <a:defRPr/>
            </a:pPr>
            <a:r>
              <a:rPr lang="de-DE" sz="5400" kern="0">
                <a:solidFill>
                  <a:schemeClr val="bg1"/>
                </a:solidFill>
                <a:effectLst>
                  <a:outerShdw blurRad="38100" dist="38100" dir="2700000" algn="tl">
                    <a:srgbClr val="000000">
                      <a:alpha val="43137"/>
                    </a:srgbClr>
                  </a:outerShdw>
                </a:effectLst>
              </a:rPr>
              <a:t>Revisiones</a:t>
            </a:r>
            <a:br>
              <a:rPr lang="de-DE" sz="5400" kern="0">
                <a:solidFill>
                  <a:schemeClr val="bg1"/>
                </a:solidFill>
                <a:effectLst>
                  <a:outerShdw blurRad="38100" dist="38100" dir="2700000" algn="tl">
                    <a:srgbClr val="000000">
                      <a:alpha val="43137"/>
                    </a:srgbClr>
                  </a:outerShdw>
                </a:effectLst>
              </a:rPr>
            </a:br>
            <a:r>
              <a:rPr lang="de-DE" sz="5400" kern="0">
                <a:solidFill>
                  <a:schemeClr val="bg1"/>
                </a:solidFill>
                <a:effectLst>
                  <a:outerShdw blurRad="38100" dist="38100" dir="2700000" algn="tl">
                    <a:srgbClr val="000000">
                      <a:alpha val="43137"/>
                    </a:srgbClr>
                  </a:outerShdw>
                </a:effectLst>
              </a:rPr>
              <a:t>sistemáticas</a:t>
            </a:r>
            <a:br>
              <a:rPr lang="de-DE" sz="5400" kern="0">
                <a:solidFill>
                  <a:schemeClr val="bg1"/>
                </a:solidFill>
                <a:effectLst>
                  <a:outerShdw blurRad="38100" dist="38100" dir="2700000" algn="tl">
                    <a:srgbClr val="000000">
                      <a:alpha val="43137"/>
                    </a:srgbClr>
                  </a:outerShdw>
                </a:effectLst>
              </a:rPr>
            </a:br>
            <a:r>
              <a:rPr lang="es-ES" sz="3600" kern="0">
                <a:solidFill>
                  <a:schemeClr val="bg1"/>
                </a:solidFill>
              </a:rPr>
              <a:t>Ya está aquí el listo que todo lo sabe</a:t>
            </a:r>
            <a:endParaRPr lang="de-DE" sz="5400" kern="0"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9235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342E6D2-3478-4597-A09E-268BEBF0FDA1}"/>
              </a:ext>
            </a:extLst>
          </p:cNvPr>
          <p:cNvSpPr/>
          <p:nvPr/>
        </p:nvSpPr>
        <p:spPr bwMode="auto">
          <a:xfrm>
            <a:off x="-1" y="1162050"/>
            <a:ext cx="9144000" cy="538005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charset="0"/>
            </a:endParaRPr>
          </a:p>
        </p:txBody>
      </p:sp>
      <p:sp>
        <p:nvSpPr>
          <p:cNvPr id="2" name="Título 1">
            <a:extLst>
              <a:ext uri="{FF2B5EF4-FFF2-40B4-BE49-F238E27FC236}">
                <a16:creationId xmlns:a16="http://schemas.microsoft.com/office/drawing/2014/main" id="{3727D249-F10B-418D-B92E-B9EEC0658E23}"/>
              </a:ext>
            </a:extLst>
          </p:cNvPr>
          <p:cNvSpPr>
            <a:spLocks noGrp="1"/>
          </p:cNvSpPr>
          <p:nvPr>
            <p:ph type="title"/>
          </p:nvPr>
        </p:nvSpPr>
        <p:spPr/>
        <p:txBody>
          <a:bodyPr/>
          <a:lstStyle/>
          <a:p>
            <a:r>
              <a:rPr lang="es-ES" dirty="0"/>
              <a:t>¿Toda la Ciencia tiene la misma fortaleza?</a:t>
            </a:r>
          </a:p>
        </p:txBody>
      </p:sp>
      <p:pic>
        <p:nvPicPr>
          <p:cNvPr id="11266" name="Picture 2" descr="Resultado de imagen de evidence for scientific studies">
            <a:extLst>
              <a:ext uri="{FF2B5EF4-FFF2-40B4-BE49-F238E27FC236}">
                <a16:creationId xmlns:a16="http://schemas.microsoft.com/office/drawing/2014/main" id="{74D764B9-EEDD-42BD-B5F5-8BB88EE7DB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11" r="35089"/>
          <a:stretch/>
        </p:blipFill>
        <p:spPr bwMode="auto">
          <a:xfrm>
            <a:off x="2234496" y="1644161"/>
            <a:ext cx="4552768" cy="4897946"/>
          </a:xfrm>
          <a:prstGeom prst="rect">
            <a:avLst/>
          </a:prstGeom>
          <a:noFill/>
          <a:extLst>
            <a:ext uri="{909E8E84-426E-40DD-AFC4-6F175D3DCCD1}">
              <a14:hiddenFill xmlns:a14="http://schemas.microsoft.com/office/drawing/2010/main">
                <a:solidFill>
                  <a:srgbClr val="FFFFFF"/>
                </a:solidFill>
              </a14:hiddenFill>
            </a:ext>
          </a:extLst>
        </p:spPr>
      </p:pic>
      <p:sp>
        <p:nvSpPr>
          <p:cNvPr id="4" name="Forma libre: forma 3">
            <a:extLst>
              <a:ext uri="{FF2B5EF4-FFF2-40B4-BE49-F238E27FC236}">
                <a16:creationId xmlns:a16="http://schemas.microsoft.com/office/drawing/2014/main" id="{D85F2398-DF1F-479B-AAA9-14C9B79DE7C9}"/>
              </a:ext>
            </a:extLst>
          </p:cNvPr>
          <p:cNvSpPr/>
          <p:nvPr/>
        </p:nvSpPr>
        <p:spPr bwMode="auto">
          <a:xfrm>
            <a:off x="5540562" y="1644162"/>
            <a:ext cx="3713126" cy="4870938"/>
          </a:xfrm>
          <a:custGeom>
            <a:avLst/>
            <a:gdLst>
              <a:gd name="connsiteX0" fmla="*/ 175846 w 4000500"/>
              <a:gd name="connsiteY0" fmla="*/ 43961 h 4870938"/>
              <a:gd name="connsiteX1" fmla="*/ 175846 w 4000500"/>
              <a:gd name="connsiteY1" fmla="*/ 43961 h 4870938"/>
              <a:gd name="connsiteX2" fmla="*/ 52753 w 4000500"/>
              <a:gd name="connsiteY2" fmla="*/ 96715 h 4870938"/>
              <a:gd name="connsiteX3" fmla="*/ 26376 w 4000500"/>
              <a:gd name="connsiteY3" fmla="*/ 105507 h 4870938"/>
              <a:gd name="connsiteX4" fmla="*/ 0 w 4000500"/>
              <a:gd name="connsiteY4" fmla="*/ 114300 h 4870938"/>
              <a:gd name="connsiteX5" fmla="*/ 17584 w 4000500"/>
              <a:gd name="connsiteY5" fmla="*/ 228600 h 4870938"/>
              <a:gd name="connsiteX6" fmla="*/ 35169 w 4000500"/>
              <a:gd name="connsiteY6" fmla="*/ 281353 h 4870938"/>
              <a:gd name="connsiteX7" fmla="*/ 61546 w 4000500"/>
              <a:gd name="connsiteY7" fmla="*/ 334107 h 4870938"/>
              <a:gd name="connsiteX8" fmla="*/ 87923 w 4000500"/>
              <a:gd name="connsiteY8" fmla="*/ 351692 h 4870938"/>
              <a:gd name="connsiteX9" fmla="*/ 131884 w 4000500"/>
              <a:gd name="connsiteY9" fmla="*/ 386861 h 4870938"/>
              <a:gd name="connsiteX10" fmla="*/ 149469 w 4000500"/>
              <a:gd name="connsiteY10" fmla="*/ 413238 h 4870938"/>
              <a:gd name="connsiteX11" fmla="*/ 211015 w 4000500"/>
              <a:gd name="connsiteY11" fmla="*/ 465992 h 4870938"/>
              <a:gd name="connsiteX12" fmla="*/ 2857500 w 4000500"/>
              <a:gd name="connsiteY12" fmla="*/ 4870938 h 4870938"/>
              <a:gd name="connsiteX13" fmla="*/ 4000500 w 4000500"/>
              <a:gd name="connsiteY13" fmla="*/ 4853353 h 4870938"/>
              <a:gd name="connsiteX14" fmla="*/ 3754315 w 4000500"/>
              <a:gd name="connsiteY14" fmla="*/ 4448907 h 4870938"/>
              <a:gd name="connsiteX15" fmla="*/ 1151792 w 4000500"/>
              <a:gd name="connsiteY15" fmla="*/ 0 h 4870938"/>
              <a:gd name="connsiteX16" fmla="*/ 175846 w 4000500"/>
              <a:gd name="connsiteY16" fmla="*/ 43961 h 4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0500" h="4870938">
                <a:moveTo>
                  <a:pt x="175846" y="43961"/>
                </a:moveTo>
                <a:lnTo>
                  <a:pt x="175846" y="43961"/>
                </a:lnTo>
                <a:cubicBezTo>
                  <a:pt x="88932" y="87417"/>
                  <a:pt x="130373" y="70842"/>
                  <a:pt x="52753" y="96715"/>
                </a:cubicBezTo>
                <a:lnTo>
                  <a:pt x="26376" y="105507"/>
                </a:lnTo>
                <a:lnTo>
                  <a:pt x="0" y="114300"/>
                </a:lnTo>
                <a:cubicBezTo>
                  <a:pt x="4113" y="147206"/>
                  <a:pt x="8290" y="194522"/>
                  <a:pt x="17584" y="228600"/>
                </a:cubicBezTo>
                <a:cubicBezTo>
                  <a:pt x="22461" y="246482"/>
                  <a:pt x="29307" y="263769"/>
                  <a:pt x="35169" y="281353"/>
                </a:cubicBezTo>
                <a:cubicBezTo>
                  <a:pt x="42321" y="302808"/>
                  <a:pt x="44500" y="317061"/>
                  <a:pt x="61546" y="334107"/>
                </a:cubicBezTo>
                <a:cubicBezTo>
                  <a:pt x="69018" y="341579"/>
                  <a:pt x="79131" y="345830"/>
                  <a:pt x="87923" y="351692"/>
                </a:cubicBezTo>
                <a:cubicBezTo>
                  <a:pt x="138314" y="427282"/>
                  <a:pt x="71217" y="338328"/>
                  <a:pt x="131884" y="386861"/>
                </a:cubicBezTo>
                <a:cubicBezTo>
                  <a:pt x="140136" y="393462"/>
                  <a:pt x="141516" y="406280"/>
                  <a:pt x="149469" y="413238"/>
                </a:cubicBezTo>
                <a:cubicBezTo>
                  <a:pt x="218454" y="473599"/>
                  <a:pt x="189430" y="422819"/>
                  <a:pt x="211015" y="465992"/>
                </a:cubicBezTo>
                <a:lnTo>
                  <a:pt x="2857500" y="4870938"/>
                </a:lnTo>
                <a:lnTo>
                  <a:pt x="4000500" y="4853353"/>
                </a:lnTo>
                <a:lnTo>
                  <a:pt x="3754315" y="4448907"/>
                </a:lnTo>
                <a:lnTo>
                  <a:pt x="1151792" y="0"/>
                </a:lnTo>
                <a:lnTo>
                  <a:pt x="175846" y="43961"/>
                </a:lnTo>
                <a:close/>
              </a:path>
            </a:pathLst>
          </a:cu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charset="0"/>
            </a:endParaRPr>
          </a:p>
        </p:txBody>
      </p:sp>
      <p:sp>
        <p:nvSpPr>
          <p:cNvPr id="17" name="Marcador de contenido 2">
            <a:extLst>
              <a:ext uri="{FF2B5EF4-FFF2-40B4-BE49-F238E27FC236}">
                <a16:creationId xmlns:a16="http://schemas.microsoft.com/office/drawing/2014/main" id="{88DEB586-2B13-4CD9-BFB1-D1F0AAF211CB}"/>
              </a:ext>
            </a:extLst>
          </p:cNvPr>
          <p:cNvSpPr txBox="1">
            <a:spLocks/>
          </p:cNvSpPr>
          <p:nvPr/>
        </p:nvSpPr>
        <p:spPr>
          <a:xfrm>
            <a:off x="3018570" y="1151161"/>
            <a:ext cx="2995612" cy="692583"/>
          </a:xfrm>
          <a:prstGeom prst="rect">
            <a:avLst/>
          </a:prstGeom>
        </p:spPr>
        <p:txBody>
          <a:bodyPr/>
          <a:lstStyle>
            <a:lvl1pPr marL="190500" indent="-190500"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a:solidFill>
                  <a:schemeClr val="tx1"/>
                </a:solidFill>
                <a:latin typeface="+mn-lt"/>
              </a:defRPr>
            </a:lvl2pPr>
            <a:lvl3pPr marL="561975" indent="-179388" algn="l" rtl="0" eaLnBrk="0" fontAlgn="base" hangingPunct="0">
              <a:spcBef>
                <a:spcPct val="40000"/>
              </a:spcBef>
              <a:spcAft>
                <a:spcPct val="0"/>
              </a:spcAft>
              <a:buClr>
                <a:schemeClr val="accent1"/>
              </a:buClr>
              <a:buChar char="-"/>
              <a:defRPr>
                <a:solidFill>
                  <a:schemeClr val="tx1"/>
                </a:solidFill>
                <a:latin typeface="+mn-lt"/>
              </a:defRPr>
            </a:lvl3pPr>
            <a:lvl4pPr marL="752475" indent="-188913" algn="l" rtl="0" eaLnBrk="0" fontAlgn="base" hangingPunct="0">
              <a:spcBef>
                <a:spcPct val="40000"/>
              </a:spcBef>
              <a:spcAft>
                <a:spcPct val="0"/>
              </a:spcAft>
              <a:buClr>
                <a:schemeClr val="accent1"/>
              </a:buClr>
              <a:buChar char="-"/>
              <a:defRPr>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a:lstStyle>
          <a:p>
            <a:pPr marL="0" indent="0" algn="ctr">
              <a:buNone/>
            </a:pPr>
            <a:r>
              <a:rPr lang="es-ES" b="1" kern="0" dirty="0">
                <a:solidFill>
                  <a:schemeClr val="bg1"/>
                </a:solidFill>
              </a:rPr>
              <a:t>Jerarquía de la evidencia científica</a:t>
            </a:r>
          </a:p>
        </p:txBody>
      </p:sp>
      <p:sp>
        <p:nvSpPr>
          <p:cNvPr id="29" name="Forma libre: forma 28">
            <a:extLst>
              <a:ext uri="{FF2B5EF4-FFF2-40B4-BE49-F238E27FC236}">
                <a16:creationId xmlns:a16="http://schemas.microsoft.com/office/drawing/2014/main" id="{D8908C5E-F614-4AB2-9467-9D35E7508DE9}"/>
              </a:ext>
            </a:extLst>
          </p:cNvPr>
          <p:cNvSpPr/>
          <p:nvPr/>
        </p:nvSpPr>
        <p:spPr bwMode="auto">
          <a:xfrm rot="2127705">
            <a:off x="7832553" y="2275664"/>
            <a:ext cx="2139779" cy="2152868"/>
          </a:xfrm>
          <a:custGeom>
            <a:avLst/>
            <a:gdLst>
              <a:gd name="connsiteX0" fmla="*/ 175846 w 4000500"/>
              <a:gd name="connsiteY0" fmla="*/ 43961 h 4870938"/>
              <a:gd name="connsiteX1" fmla="*/ 175846 w 4000500"/>
              <a:gd name="connsiteY1" fmla="*/ 43961 h 4870938"/>
              <a:gd name="connsiteX2" fmla="*/ 52753 w 4000500"/>
              <a:gd name="connsiteY2" fmla="*/ 96715 h 4870938"/>
              <a:gd name="connsiteX3" fmla="*/ 26376 w 4000500"/>
              <a:gd name="connsiteY3" fmla="*/ 105507 h 4870938"/>
              <a:gd name="connsiteX4" fmla="*/ 0 w 4000500"/>
              <a:gd name="connsiteY4" fmla="*/ 114300 h 4870938"/>
              <a:gd name="connsiteX5" fmla="*/ 17584 w 4000500"/>
              <a:gd name="connsiteY5" fmla="*/ 228600 h 4870938"/>
              <a:gd name="connsiteX6" fmla="*/ 35169 w 4000500"/>
              <a:gd name="connsiteY6" fmla="*/ 281353 h 4870938"/>
              <a:gd name="connsiteX7" fmla="*/ 61546 w 4000500"/>
              <a:gd name="connsiteY7" fmla="*/ 334107 h 4870938"/>
              <a:gd name="connsiteX8" fmla="*/ 87923 w 4000500"/>
              <a:gd name="connsiteY8" fmla="*/ 351692 h 4870938"/>
              <a:gd name="connsiteX9" fmla="*/ 131884 w 4000500"/>
              <a:gd name="connsiteY9" fmla="*/ 386861 h 4870938"/>
              <a:gd name="connsiteX10" fmla="*/ 149469 w 4000500"/>
              <a:gd name="connsiteY10" fmla="*/ 413238 h 4870938"/>
              <a:gd name="connsiteX11" fmla="*/ 211015 w 4000500"/>
              <a:gd name="connsiteY11" fmla="*/ 465992 h 4870938"/>
              <a:gd name="connsiteX12" fmla="*/ 2857500 w 4000500"/>
              <a:gd name="connsiteY12" fmla="*/ 4870938 h 4870938"/>
              <a:gd name="connsiteX13" fmla="*/ 4000500 w 4000500"/>
              <a:gd name="connsiteY13" fmla="*/ 4853353 h 4870938"/>
              <a:gd name="connsiteX14" fmla="*/ 3754315 w 4000500"/>
              <a:gd name="connsiteY14" fmla="*/ 4448907 h 4870938"/>
              <a:gd name="connsiteX15" fmla="*/ 1151792 w 4000500"/>
              <a:gd name="connsiteY15" fmla="*/ 0 h 4870938"/>
              <a:gd name="connsiteX16" fmla="*/ 175846 w 4000500"/>
              <a:gd name="connsiteY16" fmla="*/ 43961 h 4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0500" h="4870938">
                <a:moveTo>
                  <a:pt x="175846" y="43961"/>
                </a:moveTo>
                <a:lnTo>
                  <a:pt x="175846" y="43961"/>
                </a:lnTo>
                <a:cubicBezTo>
                  <a:pt x="88932" y="87417"/>
                  <a:pt x="130373" y="70842"/>
                  <a:pt x="52753" y="96715"/>
                </a:cubicBezTo>
                <a:lnTo>
                  <a:pt x="26376" y="105507"/>
                </a:lnTo>
                <a:lnTo>
                  <a:pt x="0" y="114300"/>
                </a:lnTo>
                <a:cubicBezTo>
                  <a:pt x="4113" y="147206"/>
                  <a:pt x="8290" y="194522"/>
                  <a:pt x="17584" y="228600"/>
                </a:cubicBezTo>
                <a:cubicBezTo>
                  <a:pt x="22461" y="246482"/>
                  <a:pt x="29307" y="263769"/>
                  <a:pt x="35169" y="281353"/>
                </a:cubicBezTo>
                <a:cubicBezTo>
                  <a:pt x="42321" y="302808"/>
                  <a:pt x="44500" y="317061"/>
                  <a:pt x="61546" y="334107"/>
                </a:cubicBezTo>
                <a:cubicBezTo>
                  <a:pt x="69018" y="341579"/>
                  <a:pt x="79131" y="345830"/>
                  <a:pt x="87923" y="351692"/>
                </a:cubicBezTo>
                <a:cubicBezTo>
                  <a:pt x="138314" y="427282"/>
                  <a:pt x="71217" y="338328"/>
                  <a:pt x="131884" y="386861"/>
                </a:cubicBezTo>
                <a:cubicBezTo>
                  <a:pt x="140136" y="393462"/>
                  <a:pt x="141516" y="406280"/>
                  <a:pt x="149469" y="413238"/>
                </a:cubicBezTo>
                <a:cubicBezTo>
                  <a:pt x="218454" y="473599"/>
                  <a:pt x="189430" y="422819"/>
                  <a:pt x="211015" y="465992"/>
                </a:cubicBezTo>
                <a:lnTo>
                  <a:pt x="2857500" y="4870938"/>
                </a:lnTo>
                <a:lnTo>
                  <a:pt x="4000500" y="4853353"/>
                </a:lnTo>
                <a:lnTo>
                  <a:pt x="3754315" y="4448907"/>
                </a:lnTo>
                <a:lnTo>
                  <a:pt x="1151792" y="0"/>
                </a:lnTo>
                <a:lnTo>
                  <a:pt x="175846" y="43961"/>
                </a:lnTo>
                <a:close/>
              </a:path>
            </a:pathLst>
          </a:cu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charset="0"/>
            </a:endParaRPr>
          </a:p>
        </p:txBody>
      </p:sp>
      <p:sp>
        <p:nvSpPr>
          <p:cNvPr id="30" name="Forma libre: forma 29">
            <a:extLst>
              <a:ext uri="{FF2B5EF4-FFF2-40B4-BE49-F238E27FC236}">
                <a16:creationId xmlns:a16="http://schemas.microsoft.com/office/drawing/2014/main" id="{8B3C6FA3-2B14-4F49-A3A6-BA597EB55A60}"/>
              </a:ext>
            </a:extLst>
          </p:cNvPr>
          <p:cNvSpPr/>
          <p:nvPr/>
        </p:nvSpPr>
        <p:spPr bwMode="auto">
          <a:xfrm rot="2127705">
            <a:off x="5151683" y="1993233"/>
            <a:ext cx="3083697" cy="2742208"/>
          </a:xfrm>
          <a:custGeom>
            <a:avLst/>
            <a:gdLst>
              <a:gd name="connsiteX0" fmla="*/ 175846 w 4000500"/>
              <a:gd name="connsiteY0" fmla="*/ 43961 h 4870938"/>
              <a:gd name="connsiteX1" fmla="*/ 175846 w 4000500"/>
              <a:gd name="connsiteY1" fmla="*/ 43961 h 4870938"/>
              <a:gd name="connsiteX2" fmla="*/ 52753 w 4000500"/>
              <a:gd name="connsiteY2" fmla="*/ 96715 h 4870938"/>
              <a:gd name="connsiteX3" fmla="*/ 26376 w 4000500"/>
              <a:gd name="connsiteY3" fmla="*/ 105507 h 4870938"/>
              <a:gd name="connsiteX4" fmla="*/ 0 w 4000500"/>
              <a:gd name="connsiteY4" fmla="*/ 114300 h 4870938"/>
              <a:gd name="connsiteX5" fmla="*/ 17584 w 4000500"/>
              <a:gd name="connsiteY5" fmla="*/ 228600 h 4870938"/>
              <a:gd name="connsiteX6" fmla="*/ 35169 w 4000500"/>
              <a:gd name="connsiteY6" fmla="*/ 281353 h 4870938"/>
              <a:gd name="connsiteX7" fmla="*/ 61546 w 4000500"/>
              <a:gd name="connsiteY7" fmla="*/ 334107 h 4870938"/>
              <a:gd name="connsiteX8" fmla="*/ 87923 w 4000500"/>
              <a:gd name="connsiteY8" fmla="*/ 351692 h 4870938"/>
              <a:gd name="connsiteX9" fmla="*/ 131884 w 4000500"/>
              <a:gd name="connsiteY9" fmla="*/ 386861 h 4870938"/>
              <a:gd name="connsiteX10" fmla="*/ 149469 w 4000500"/>
              <a:gd name="connsiteY10" fmla="*/ 413238 h 4870938"/>
              <a:gd name="connsiteX11" fmla="*/ 211015 w 4000500"/>
              <a:gd name="connsiteY11" fmla="*/ 465992 h 4870938"/>
              <a:gd name="connsiteX12" fmla="*/ 2857500 w 4000500"/>
              <a:gd name="connsiteY12" fmla="*/ 4870938 h 4870938"/>
              <a:gd name="connsiteX13" fmla="*/ 4000500 w 4000500"/>
              <a:gd name="connsiteY13" fmla="*/ 4853353 h 4870938"/>
              <a:gd name="connsiteX14" fmla="*/ 3754315 w 4000500"/>
              <a:gd name="connsiteY14" fmla="*/ 4448907 h 4870938"/>
              <a:gd name="connsiteX15" fmla="*/ 1151792 w 4000500"/>
              <a:gd name="connsiteY15" fmla="*/ 0 h 4870938"/>
              <a:gd name="connsiteX16" fmla="*/ 175846 w 4000500"/>
              <a:gd name="connsiteY16" fmla="*/ 43961 h 4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0500" h="4870938">
                <a:moveTo>
                  <a:pt x="175846" y="43961"/>
                </a:moveTo>
                <a:lnTo>
                  <a:pt x="175846" y="43961"/>
                </a:lnTo>
                <a:cubicBezTo>
                  <a:pt x="88932" y="87417"/>
                  <a:pt x="130373" y="70842"/>
                  <a:pt x="52753" y="96715"/>
                </a:cubicBezTo>
                <a:lnTo>
                  <a:pt x="26376" y="105507"/>
                </a:lnTo>
                <a:lnTo>
                  <a:pt x="0" y="114300"/>
                </a:lnTo>
                <a:cubicBezTo>
                  <a:pt x="4113" y="147206"/>
                  <a:pt x="8290" y="194522"/>
                  <a:pt x="17584" y="228600"/>
                </a:cubicBezTo>
                <a:cubicBezTo>
                  <a:pt x="22461" y="246482"/>
                  <a:pt x="29307" y="263769"/>
                  <a:pt x="35169" y="281353"/>
                </a:cubicBezTo>
                <a:cubicBezTo>
                  <a:pt x="42321" y="302808"/>
                  <a:pt x="44500" y="317061"/>
                  <a:pt x="61546" y="334107"/>
                </a:cubicBezTo>
                <a:cubicBezTo>
                  <a:pt x="69018" y="341579"/>
                  <a:pt x="79131" y="345830"/>
                  <a:pt x="87923" y="351692"/>
                </a:cubicBezTo>
                <a:cubicBezTo>
                  <a:pt x="138314" y="427282"/>
                  <a:pt x="71217" y="338328"/>
                  <a:pt x="131884" y="386861"/>
                </a:cubicBezTo>
                <a:cubicBezTo>
                  <a:pt x="140136" y="393462"/>
                  <a:pt x="141516" y="406280"/>
                  <a:pt x="149469" y="413238"/>
                </a:cubicBezTo>
                <a:cubicBezTo>
                  <a:pt x="218454" y="473599"/>
                  <a:pt x="189430" y="422819"/>
                  <a:pt x="211015" y="465992"/>
                </a:cubicBezTo>
                <a:lnTo>
                  <a:pt x="2857500" y="4870938"/>
                </a:lnTo>
                <a:lnTo>
                  <a:pt x="4000500" y="4853353"/>
                </a:lnTo>
                <a:lnTo>
                  <a:pt x="3754315" y="4448907"/>
                </a:lnTo>
                <a:lnTo>
                  <a:pt x="1151792" y="0"/>
                </a:lnTo>
                <a:lnTo>
                  <a:pt x="175846" y="43961"/>
                </a:lnTo>
                <a:close/>
              </a:path>
            </a:pathLst>
          </a:cu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charset="0"/>
            </a:endParaRPr>
          </a:p>
        </p:txBody>
      </p:sp>
      <p:sp>
        <p:nvSpPr>
          <p:cNvPr id="37" name="Rectángulo 36">
            <a:extLst>
              <a:ext uri="{FF2B5EF4-FFF2-40B4-BE49-F238E27FC236}">
                <a16:creationId xmlns:a16="http://schemas.microsoft.com/office/drawing/2014/main" id="{1F988F12-F8CD-4C67-9AA0-900C2B497A4B}"/>
              </a:ext>
            </a:extLst>
          </p:cNvPr>
          <p:cNvSpPr/>
          <p:nvPr/>
        </p:nvSpPr>
        <p:spPr bwMode="auto">
          <a:xfrm>
            <a:off x="2619253" y="6047013"/>
            <a:ext cx="3831237" cy="279401"/>
          </a:xfrm>
          <a:prstGeom prst="rect">
            <a:avLst/>
          </a:prstGeom>
          <a:solidFill>
            <a:srgbClr val="FF15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1600" dirty="0" err="1">
                <a:solidFill>
                  <a:schemeClr val="bg1"/>
                </a:solidFill>
                <a:latin typeface="Times New Roman" panose="02020603050405020304" pitchFamily="18" charset="0"/>
                <a:cs typeface="Times New Roman" panose="02020603050405020304" pitchFamily="18" charset="0"/>
              </a:rPr>
              <a:t>Letters</a:t>
            </a:r>
            <a:r>
              <a:rPr lang="es-ES" sz="1600" dirty="0">
                <a:solidFill>
                  <a:schemeClr val="bg1"/>
                </a:solidFill>
                <a:latin typeface="Times New Roman" panose="02020603050405020304" pitchFamily="18" charset="0"/>
                <a:cs typeface="Times New Roman" panose="02020603050405020304" pitchFamily="18" charset="0"/>
              </a:rPr>
              <a:t>, opinión y casos clínicos</a:t>
            </a:r>
            <a:endParaRPr kumimoji="0" lang="es-E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38" name="Rectángulo 37">
            <a:extLst>
              <a:ext uri="{FF2B5EF4-FFF2-40B4-BE49-F238E27FC236}">
                <a16:creationId xmlns:a16="http://schemas.microsoft.com/office/drawing/2014/main" id="{EE539D53-01C9-4631-BCD9-09106D188FE7}"/>
              </a:ext>
            </a:extLst>
          </p:cNvPr>
          <p:cNvSpPr/>
          <p:nvPr/>
        </p:nvSpPr>
        <p:spPr bwMode="auto">
          <a:xfrm>
            <a:off x="2852058" y="5556249"/>
            <a:ext cx="3365628" cy="279401"/>
          </a:xfrm>
          <a:prstGeom prst="rect">
            <a:avLst/>
          </a:prstGeom>
          <a:solidFill>
            <a:srgbClr val="FF54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1600" dirty="0">
                <a:solidFill>
                  <a:schemeClr val="bg1"/>
                </a:solidFill>
                <a:latin typeface="Times New Roman" panose="02020603050405020304" pitchFamily="18" charset="0"/>
                <a:cs typeface="Times New Roman" panose="02020603050405020304" pitchFamily="18" charset="0"/>
              </a:rPr>
              <a:t>Ensayos con animales y estudios </a:t>
            </a:r>
            <a:r>
              <a:rPr lang="es-ES" sz="1600" i="1" dirty="0">
                <a:solidFill>
                  <a:schemeClr val="bg1"/>
                </a:solidFill>
                <a:latin typeface="Times New Roman" panose="02020603050405020304" pitchFamily="18" charset="0"/>
                <a:cs typeface="Times New Roman" panose="02020603050405020304" pitchFamily="18" charset="0"/>
              </a:rPr>
              <a:t>in vitro</a:t>
            </a:r>
            <a:endParaRPr kumimoji="0" lang="es-E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39" name="Rectángulo 38">
            <a:extLst>
              <a:ext uri="{FF2B5EF4-FFF2-40B4-BE49-F238E27FC236}">
                <a16:creationId xmlns:a16="http://schemas.microsoft.com/office/drawing/2014/main" id="{F97EAADF-C70E-4C43-A47C-CC60DC5F6235}"/>
              </a:ext>
            </a:extLst>
          </p:cNvPr>
          <p:cNvSpPr/>
          <p:nvPr/>
        </p:nvSpPr>
        <p:spPr bwMode="auto">
          <a:xfrm>
            <a:off x="3172004" y="5047877"/>
            <a:ext cx="2725736" cy="279401"/>
          </a:xfrm>
          <a:prstGeom prst="rect">
            <a:avLst/>
          </a:prstGeom>
          <a:solidFill>
            <a:srgbClr val="FF790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1600" dirty="0">
                <a:solidFill>
                  <a:schemeClr val="bg1"/>
                </a:solidFill>
                <a:latin typeface="Times New Roman" panose="02020603050405020304" pitchFamily="18" charset="0"/>
                <a:cs typeface="Times New Roman" panose="02020603050405020304" pitchFamily="18" charset="0"/>
              </a:rPr>
              <a:t>Estudios transversales</a:t>
            </a:r>
            <a:endParaRPr kumimoji="0" lang="es-E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40" name="Rectángulo 39">
            <a:extLst>
              <a:ext uri="{FF2B5EF4-FFF2-40B4-BE49-F238E27FC236}">
                <a16:creationId xmlns:a16="http://schemas.microsoft.com/office/drawing/2014/main" id="{EB125704-E796-4455-97F9-323C0C75BACD}"/>
              </a:ext>
            </a:extLst>
          </p:cNvPr>
          <p:cNvSpPr/>
          <p:nvPr/>
        </p:nvSpPr>
        <p:spPr bwMode="auto">
          <a:xfrm>
            <a:off x="3338259" y="4604072"/>
            <a:ext cx="2393226" cy="279401"/>
          </a:xfrm>
          <a:prstGeom prst="rect">
            <a:avLst/>
          </a:prstGeom>
          <a:solidFill>
            <a:srgbClr val="FFA5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rPr>
              <a:t>Casos y controles</a:t>
            </a:r>
          </a:p>
        </p:txBody>
      </p:sp>
      <p:sp>
        <p:nvSpPr>
          <p:cNvPr id="41" name="Rectángulo 40">
            <a:extLst>
              <a:ext uri="{FF2B5EF4-FFF2-40B4-BE49-F238E27FC236}">
                <a16:creationId xmlns:a16="http://schemas.microsoft.com/office/drawing/2014/main" id="{BBA29A8B-18DD-491D-BC9B-3C0B2D5333F5}"/>
              </a:ext>
            </a:extLst>
          </p:cNvPr>
          <p:cNvSpPr/>
          <p:nvPr/>
        </p:nvSpPr>
        <p:spPr bwMode="auto">
          <a:xfrm>
            <a:off x="3559932" y="4093134"/>
            <a:ext cx="1949880" cy="279401"/>
          </a:xfrm>
          <a:prstGeom prst="rect">
            <a:avLst/>
          </a:prstGeom>
          <a:solidFill>
            <a:srgbClr val="FFCC0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rPr>
              <a:t>Cohortes</a:t>
            </a:r>
          </a:p>
        </p:txBody>
      </p:sp>
      <p:sp>
        <p:nvSpPr>
          <p:cNvPr id="42" name="Rectángulo 41">
            <a:extLst>
              <a:ext uri="{FF2B5EF4-FFF2-40B4-BE49-F238E27FC236}">
                <a16:creationId xmlns:a16="http://schemas.microsoft.com/office/drawing/2014/main" id="{DDED2862-9902-4065-82E1-588F7793CB28}"/>
              </a:ext>
            </a:extLst>
          </p:cNvPr>
          <p:cNvSpPr/>
          <p:nvPr/>
        </p:nvSpPr>
        <p:spPr bwMode="auto">
          <a:xfrm>
            <a:off x="3864732" y="3444772"/>
            <a:ext cx="1340280" cy="516081"/>
          </a:xfrm>
          <a:prstGeom prst="rect">
            <a:avLst/>
          </a:prstGeom>
          <a:solidFill>
            <a:srgbClr val="FFFF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rPr>
              <a:t>Ensayos</a:t>
            </a:r>
          </a:p>
          <a:p>
            <a:pPr marL="0" marR="0" indent="0" algn="ctr" defTabSz="914400" rtl="0" eaLnBrk="0" fontAlgn="base" latinLnBrk="0" hangingPunct="0">
              <a:lnSpc>
                <a:spcPct val="100000"/>
              </a:lnSpc>
              <a:spcBef>
                <a:spcPct val="0"/>
              </a:spcBef>
              <a:spcAft>
                <a:spcPct val="0"/>
              </a:spcAft>
              <a:buClrTx/>
              <a:buSzTx/>
              <a:buFontTx/>
              <a:buNone/>
              <a:tabLst/>
            </a:pPr>
            <a:r>
              <a:rPr lang="es-ES" sz="1600" dirty="0">
                <a:latin typeface="Times New Roman" panose="02020603050405020304" pitchFamily="18" charset="0"/>
                <a:cs typeface="Times New Roman" panose="02020603050405020304" pitchFamily="18" charset="0"/>
              </a:rPr>
              <a:t>a</a:t>
            </a:r>
            <a:r>
              <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rPr>
              <a:t>leatorios controlados</a:t>
            </a:r>
          </a:p>
        </p:txBody>
      </p:sp>
      <p:sp>
        <p:nvSpPr>
          <p:cNvPr id="43" name="Triángulo isósceles 42">
            <a:extLst>
              <a:ext uri="{FF2B5EF4-FFF2-40B4-BE49-F238E27FC236}">
                <a16:creationId xmlns:a16="http://schemas.microsoft.com/office/drawing/2014/main" id="{B85353C5-2B4C-4886-AA86-0F57D25BA1C2}"/>
              </a:ext>
            </a:extLst>
          </p:cNvPr>
          <p:cNvSpPr/>
          <p:nvPr/>
        </p:nvSpPr>
        <p:spPr bwMode="auto">
          <a:xfrm>
            <a:off x="3851837" y="1899686"/>
            <a:ext cx="1269931" cy="1425958"/>
          </a:xfrm>
          <a:prstGeom prst="triangle">
            <a:avLst/>
          </a:prstGeom>
          <a:solidFill>
            <a:srgbClr val="C7FF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rPr>
              <a:t>Meta-</a:t>
            </a:r>
          </a:p>
          <a:p>
            <a:pPr marL="0" marR="0" indent="0" algn="ctr" defTabSz="914400" rtl="0" eaLnBrk="0" fontAlgn="base" latinLnBrk="0" hangingPunct="0">
              <a:lnSpc>
                <a:spcPct val="100000"/>
              </a:lnSpc>
              <a:spcBef>
                <a:spcPct val="0"/>
              </a:spcBef>
              <a:spcAft>
                <a:spcPct val="0"/>
              </a:spcAft>
              <a:buClrTx/>
              <a:buSzTx/>
              <a:buFontTx/>
              <a:buNone/>
              <a:tabLst/>
            </a:pPr>
            <a:r>
              <a:rPr lang="es-ES" sz="1600" dirty="0">
                <a:latin typeface="Times New Roman" panose="02020603050405020304" pitchFamily="18" charset="0"/>
                <a:cs typeface="Times New Roman" panose="02020603050405020304" pitchFamily="18" charset="0"/>
              </a:rPr>
              <a:t>análisis</a:t>
            </a:r>
          </a:p>
          <a:p>
            <a:pPr marL="0" marR="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rPr>
              <a:t>y revisiones</a:t>
            </a:r>
          </a:p>
          <a:p>
            <a:pPr marL="0" marR="0" indent="0" algn="ctr" defTabSz="914400" rtl="0" eaLnBrk="0" fontAlgn="base" latinLnBrk="0" hangingPunct="0">
              <a:lnSpc>
                <a:spcPct val="100000"/>
              </a:lnSpc>
              <a:spcBef>
                <a:spcPct val="0"/>
              </a:spcBef>
              <a:spcAft>
                <a:spcPct val="0"/>
              </a:spcAft>
              <a:buClrTx/>
              <a:buSzTx/>
              <a:buFontTx/>
              <a:buNone/>
              <a:tabLst/>
            </a:pPr>
            <a:r>
              <a:rPr lang="es-ES" sz="1600" dirty="0">
                <a:latin typeface="Times New Roman" panose="02020603050405020304" pitchFamily="18" charset="0"/>
                <a:cs typeface="Times New Roman" panose="02020603050405020304" pitchFamily="18" charset="0"/>
              </a:rPr>
              <a:t>sistemáticas</a:t>
            </a:r>
          </a:p>
          <a:p>
            <a:pPr marL="0" marR="0" indent="0" algn="ctr"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BF88DF2B-8529-44C4-B9B7-8678BB60540C}"/>
              </a:ext>
            </a:extLst>
          </p:cNvPr>
          <p:cNvSpPr/>
          <p:nvPr/>
        </p:nvSpPr>
        <p:spPr bwMode="auto">
          <a:xfrm>
            <a:off x="2466803" y="5478238"/>
            <a:ext cx="4360801" cy="49236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bg1"/>
              </a:solidFill>
              <a:effectLst/>
              <a:latin typeface="Arial" charset="0"/>
            </a:endParaRPr>
          </a:p>
        </p:txBody>
      </p:sp>
      <p:sp>
        <p:nvSpPr>
          <p:cNvPr id="7" name="Rectángulo 6">
            <a:extLst>
              <a:ext uri="{FF2B5EF4-FFF2-40B4-BE49-F238E27FC236}">
                <a16:creationId xmlns:a16="http://schemas.microsoft.com/office/drawing/2014/main" id="{785912B7-8F30-4D17-B896-6C5D82989466}"/>
              </a:ext>
            </a:extLst>
          </p:cNvPr>
          <p:cNvSpPr/>
          <p:nvPr/>
        </p:nvSpPr>
        <p:spPr bwMode="auto">
          <a:xfrm>
            <a:off x="2466803" y="4985869"/>
            <a:ext cx="4360801" cy="49236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bg1"/>
              </a:solidFill>
              <a:effectLst/>
              <a:latin typeface="Arial" charset="0"/>
            </a:endParaRPr>
          </a:p>
        </p:txBody>
      </p:sp>
      <p:sp>
        <p:nvSpPr>
          <p:cNvPr id="8" name="Rectángulo 7">
            <a:extLst>
              <a:ext uri="{FF2B5EF4-FFF2-40B4-BE49-F238E27FC236}">
                <a16:creationId xmlns:a16="http://schemas.microsoft.com/office/drawing/2014/main" id="{57EC8AA8-6CC9-4BED-9E39-63905D4DACA4}"/>
              </a:ext>
            </a:extLst>
          </p:cNvPr>
          <p:cNvSpPr/>
          <p:nvPr/>
        </p:nvSpPr>
        <p:spPr bwMode="auto">
          <a:xfrm>
            <a:off x="2466803" y="4528668"/>
            <a:ext cx="4360801" cy="49236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effectLst/>
              <a:latin typeface="Arial" charset="0"/>
            </a:endParaRPr>
          </a:p>
        </p:txBody>
      </p:sp>
      <p:sp>
        <p:nvSpPr>
          <p:cNvPr id="9" name="Rectángulo 8">
            <a:extLst>
              <a:ext uri="{FF2B5EF4-FFF2-40B4-BE49-F238E27FC236}">
                <a16:creationId xmlns:a16="http://schemas.microsoft.com/office/drawing/2014/main" id="{F2E55359-5214-4B7F-903B-1DE3EAC63F7A}"/>
              </a:ext>
            </a:extLst>
          </p:cNvPr>
          <p:cNvSpPr/>
          <p:nvPr/>
        </p:nvSpPr>
        <p:spPr bwMode="auto">
          <a:xfrm>
            <a:off x="2377365" y="4018715"/>
            <a:ext cx="4360801" cy="50995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effectLst/>
              <a:latin typeface="Arial" charset="0"/>
            </a:endParaRPr>
          </a:p>
        </p:txBody>
      </p:sp>
      <p:sp>
        <p:nvSpPr>
          <p:cNvPr id="10" name="Rectángulo 9">
            <a:extLst>
              <a:ext uri="{FF2B5EF4-FFF2-40B4-BE49-F238E27FC236}">
                <a16:creationId xmlns:a16="http://schemas.microsoft.com/office/drawing/2014/main" id="{59D385D5-10A8-48C6-A8B7-DA0EC12405BC}"/>
              </a:ext>
            </a:extLst>
          </p:cNvPr>
          <p:cNvSpPr/>
          <p:nvPr/>
        </p:nvSpPr>
        <p:spPr bwMode="auto">
          <a:xfrm>
            <a:off x="2377365" y="3438424"/>
            <a:ext cx="4360801" cy="57149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effectLst/>
              <a:latin typeface="Arial" charset="0"/>
            </a:endParaRPr>
          </a:p>
        </p:txBody>
      </p:sp>
      <p:sp>
        <p:nvSpPr>
          <p:cNvPr id="11" name="Rectángulo 10">
            <a:extLst>
              <a:ext uri="{FF2B5EF4-FFF2-40B4-BE49-F238E27FC236}">
                <a16:creationId xmlns:a16="http://schemas.microsoft.com/office/drawing/2014/main" id="{FAF7CDC0-5B1C-464F-BF95-9FB3B331A0EA}"/>
              </a:ext>
            </a:extLst>
          </p:cNvPr>
          <p:cNvSpPr/>
          <p:nvPr/>
        </p:nvSpPr>
        <p:spPr bwMode="auto">
          <a:xfrm>
            <a:off x="2391599" y="1810401"/>
            <a:ext cx="4360801" cy="166990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effectLst/>
              <a:latin typeface="Arial" charset="0"/>
            </a:endParaRPr>
          </a:p>
        </p:txBody>
      </p:sp>
    </p:spTree>
    <p:extLst>
      <p:ext uri="{BB962C8B-B14F-4D97-AF65-F5344CB8AC3E}">
        <p14:creationId xmlns:p14="http://schemas.microsoft.com/office/powerpoint/2010/main" val="358263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build="allAtOnce"/>
      <p:bldP spid="37" grpId="0" animBg="1"/>
      <p:bldP spid="5"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9057E-A169-D84C-7CCB-02080274980C}"/>
              </a:ext>
            </a:extLst>
          </p:cNvPr>
          <p:cNvSpPr>
            <a:spLocks noGrp="1"/>
          </p:cNvSpPr>
          <p:nvPr>
            <p:ph type="title"/>
          </p:nvPr>
        </p:nvSpPr>
        <p:spPr/>
        <p:txBody>
          <a:bodyPr/>
          <a:lstStyle/>
          <a:p>
            <a:r>
              <a:rPr lang="es-ES" dirty="0"/>
              <a:t>Características</a:t>
            </a:r>
          </a:p>
        </p:txBody>
      </p:sp>
      <p:sp>
        <p:nvSpPr>
          <p:cNvPr id="3" name="Marcador de contenido 2">
            <a:extLst>
              <a:ext uri="{FF2B5EF4-FFF2-40B4-BE49-F238E27FC236}">
                <a16:creationId xmlns:a16="http://schemas.microsoft.com/office/drawing/2014/main" id="{E74C2F92-736C-FF06-58DA-01872289A267}"/>
              </a:ext>
            </a:extLst>
          </p:cNvPr>
          <p:cNvSpPr>
            <a:spLocks noGrp="1"/>
          </p:cNvSpPr>
          <p:nvPr>
            <p:ph sz="half" idx="1"/>
          </p:nvPr>
        </p:nvSpPr>
        <p:spPr>
          <a:xfrm>
            <a:off x="319088" y="1608993"/>
            <a:ext cx="4186237" cy="4887057"/>
          </a:xfrm>
        </p:spPr>
        <p:txBody>
          <a:bodyPr/>
          <a:lstStyle/>
          <a:p>
            <a:r>
              <a:rPr lang="es-ES" sz="1800" dirty="0"/>
              <a:t>Se caracteriza por una búsqueda exhaustiva y sistemática de la literatura relevante para responder a una pregunta de investigación específica.</a:t>
            </a:r>
          </a:p>
          <a:p>
            <a:r>
              <a:rPr lang="es-ES" sz="1800" dirty="0"/>
              <a:t>Utiliza métodos explícitos y reproducibles para identificar, seleccionar y evaluar críticamente un conjunto de estudios.</a:t>
            </a:r>
          </a:p>
          <a:p>
            <a:r>
              <a:rPr lang="es-ES" sz="1800" dirty="0"/>
              <a:t>Minimizar el sesgo y proporcionar resultados fiables y precisos de los cuales se pueden extraer conclusiones y tomar decisiones.</a:t>
            </a:r>
          </a:p>
          <a:p>
            <a:r>
              <a:rPr lang="es-ES" sz="1800" dirty="0"/>
              <a:t>Cuando es posible, incluye un metaanálisis, que es una técnica estadística para combinar los resultados de múltiples estudios.</a:t>
            </a:r>
          </a:p>
        </p:txBody>
      </p:sp>
      <p:sp>
        <p:nvSpPr>
          <p:cNvPr id="4" name="Marcador de contenido 3">
            <a:extLst>
              <a:ext uri="{FF2B5EF4-FFF2-40B4-BE49-F238E27FC236}">
                <a16:creationId xmlns:a16="http://schemas.microsoft.com/office/drawing/2014/main" id="{28D81AF8-78EA-C8C7-72EC-CE8BA2B04B5E}"/>
              </a:ext>
            </a:extLst>
          </p:cNvPr>
          <p:cNvSpPr>
            <a:spLocks noGrp="1"/>
          </p:cNvSpPr>
          <p:nvPr>
            <p:ph sz="half" idx="2"/>
          </p:nvPr>
        </p:nvSpPr>
        <p:spPr>
          <a:xfrm>
            <a:off x="4657725" y="1608993"/>
            <a:ext cx="4186238" cy="4887057"/>
          </a:xfrm>
        </p:spPr>
        <p:txBody>
          <a:bodyPr/>
          <a:lstStyle/>
          <a:p>
            <a:r>
              <a:rPr lang="es-ES" sz="1800" dirty="0"/>
              <a:t>Proporciona una descripción general de un tema específico y es más subjetiva que una revisión sistemática.</a:t>
            </a:r>
          </a:p>
          <a:p>
            <a:r>
              <a:rPr lang="es-ES" sz="1800" dirty="0"/>
              <a:t>No sigue un protocolo riguroso; en cambio, el autor selecciona y discute la literatura basándose en su experiencia y conocimiento del campo.</a:t>
            </a:r>
          </a:p>
          <a:p>
            <a:r>
              <a:rPr lang="es-ES" sz="1800" dirty="0"/>
              <a:t>Pueden ser amplias o enfocarse en un aspecto particular de un tema, y a menudo se utilizan para identificar y discutir las tendencias actuales, teorías, y debates.</a:t>
            </a:r>
          </a:p>
          <a:p>
            <a:r>
              <a:rPr lang="es-ES" sz="1800" dirty="0"/>
              <a:t>Menos estructurada, las revisiones narrativas pueden ser más susceptibles al sesgo de selección y a la interpretación subjetiva.</a:t>
            </a:r>
          </a:p>
        </p:txBody>
      </p:sp>
      <p:sp>
        <p:nvSpPr>
          <p:cNvPr id="9" name="Marcador de contenido 2">
            <a:extLst>
              <a:ext uri="{FF2B5EF4-FFF2-40B4-BE49-F238E27FC236}">
                <a16:creationId xmlns:a16="http://schemas.microsoft.com/office/drawing/2014/main" id="{58C80DF1-B444-65A1-B00F-989648E1087C}"/>
              </a:ext>
            </a:extLst>
          </p:cNvPr>
          <p:cNvSpPr txBox="1">
            <a:spLocks/>
          </p:cNvSpPr>
          <p:nvPr/>
        </p:nvSpPr>
        <p:spPr bwMode="auto">
          <a:xfrm>
            <a:off x="319088" y="1222376"/>
            <a:ext cx="4186237" cy="38661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pPr marL="0" indent="0" algn="ctr">
              <a:buNone/>
            </a:pPr>
            <a:r>
              <a:rPr lang="es-ES" sz="2000" kern="0" dirty="0"/>
              <a:t>Sistemática </a:t>
            </a:r>
          </a:p>
        </p:txBody>
      </p:sp>
      <p:sp>
        <p:nvSpPr>
          <p:cNvPr id="10" name="Marcador de contenido 3">
            <a:extLst>
              <a:ext uri="{FF2B5EF4-FFF2-40B4-BE49-F238E27FC236}">
                <a16:creationId xmlns:a16="http://schemas.microsoft.com/office/drawing/2014/main" id="{8096961B-BEB5-89D4-AEE3-57E0A0970F48}"/>
              </a:ext>
            </a:extLst>
          </p:cNvPr>
          <p:cNvSpPr txBox="1">
            <a:spLocks/>
          </p:cNvSpPr>
          <p:nvPr/>
        </p:nvSpPr>
        <p:spPr bwMode="auto">
          <a:xfrm>
            <a:off x="4657725" y="1222376"/>
            <a:ext cx="4186238" cy="38661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pPr marL="0" indent="0" algn="ctr">
              <a:buNone/>
            </a:pPr>
            <a:r>
              <a:rPr lang="es-ES" sz="2000" kern="0" dirty="0"/>
              <a:t>Narrativa</a:t>
            </a:r>
          </a:p>
        </p:txBody>
      </p:sp>
    </p:spTree>
    <p:extLst>
      <p:ext uri="{BB962C8B-B14F-4D97-AF65-F5344CB8AC3E}">
        <p14:creationId xmlns:p14="http://schemas.microsoft.com/office/powerpoint/2010/main" val="23609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9" presetClass="emph" presetSubtype="0" grpId="1" nodeType="withEffect">
                                  <p:stCondLst>
                                    <p:cond delay="0"/>
                                  </p:stCondLst>
                                  <p:childTnLst>
                                    <p:set>
                                      <p:cBhvr>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9" presetClass="emph" presetSubtype="0" grpId="1" nodeType="withEffect">
                                  <p:stCondLst>
                                    <p:cond delay="0"/>
                                  </p:stCondLst>
                                  <p:childTnLst>
                                    <p:set>
                                      <p:cBhvr>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9" presetClass="emph" presetSubtype="0" grpId="1" nodeType="withEffect">
                                  <p:stCondLst>
                                    <p:cond delay="0"/>
                                  </p:stCondLst>
                                  <p:childTnLst>
                                    <p:set>
                                      <p:cBhvr>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9" presetClass="emph" presetSubtype="0" grpId="1" nodeType="withEffect">
                                  <p:stCondLst>
                                    <p:cond delay="0"/>
                                  </p:stCondLst>
                                  <p:childTnLst>
                                    <p:set>
                                      <p:cBhvr>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par>
                                <p:cTn id="45" presetID="9" presetClass="emph" presetSubtype="0" grpId="1" nodeType="withEffect">
                                  <p:stCondLst>
                                    <p:cond delay="0"/>
                                  </p:stCondLst>
                                  <p:childTnLst>
                                    <p:set>
                                      <p:cBhvr>
                                        <p:cTn id="46" dur="indefinite"/>
                                        <p:tgtEl>
                                          <p:spTgt spid="4">
                                            <p:txEl>
                                              <p:pRg st="0" end="0"/>
                                            </p:txEl>
                                          </p:spTgt>
                                        </p:tgtEl>
                                        <p:attrNameLst>
                                          <p:attrName>style.opacity</p:attrName>
                                        </p:attrNameLst>
                                      </p:cBhvr>
                                      <p:to>
                                        <p:strVal val="0.5"/>
                                      </p:to>
                                    </p:set>
                                    <p:animEffect filter="image" prLst="opacity: 0.5">
                                      <p:cBhvr rctx="IE">
                                        <p:cTn id="47" dur="indefinite"/>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par>
                                <p:cTn id="53" presetID="9" presetClass="emph" presetSubtype="0" grpId="1" nodeType="withEffect">
                                  <p:stCondLst>
                                    <p:cond delay="0"/>
                                  </p:stCondLst>
                                  <p:childTnLst>
                                    <p:set>
                                      <p:cBhvr>
                                        <p:cTn id="54" dur="indefinite"/>
                                        <p:tgtEl>
                                          <p:spTgt spid="4">
                                            <p:txEl>
                                              <p:pRg st="1" end="1"/>
                                            </p:txEl>
                                          </p:spTgt>
                                        </p:tgtEl>
                                        <p:attrNameLst>
                                          <p:attrName>style.opacity</p:attrName>
                                        </p:attrNameLst>
                                      </p:cBhvr>
                                      <p:to>
                                        <p:strVal val="0.5"/>
                                      </p:to>
                                    </p:set>
                                    <p:animEffect filter="image" prLst="opacity: 0.5">
                                      <p:cBhvr rctx="IE">
                                        <p:cTn id="55" dur="indefinite"/>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500"/>
                                        <p:tgtEl>
                                          <p:spTgt spid="4">
                                            <p:txEl>
                                              <p:pRg st="3" end="3"/>
                                            </p:txEl>
                                          </p:spTgt>
                                        </p:tgtEl>
                                      </p:cBhvr>
                                    </p:animEffect>
                                  </p:childTnLst>
                                </p:cTn>
                              </p:par>
                              <p:par>
                                <p:cTn id="61" presetID="9" presetClass="emph" presetSubtype="0" grpId="1" nodeType="withEffect">
                                  <p:stCondLst>
                                    <p:cond delay="0"/>
                                  </p:stCondLst>
                                  <p:childTnLst>
                                    <p:set>
                                      <p:cBhvr>
                                        <p:cTn id="62" dur="indefinite"/>
                                        <p:tgtEl>
                                          <p:spTgt spid="4">
                                            <p:txEl>
                                              <p:pRg st="2" end="2"/>
                                            </p:txEl>
                                          </p:spTgt>
                                        </p:tgtEl>
                                        <p:attrNameLst>
                                          <p:attrName>style.opacity</p:attrName>
                                        </p:attrNameLst>
                                      </p:cBhvr>
                                      <p:to>
                                        <p:strVal val="0.5"/>
                                      </p:to>
                                    </p:set>
                                    <p:animEffect filter="image" prLst="opacity: 0.5">
                                      <p:cBhvr rctx="IE">
                                        <p:cTn id="63" dur="indefinite"/>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uiExpand="1" build="p"/>
      <p:bldP spid="4"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9057E-A169-D84C-7CCB-02080274980C}"/>
              </a:ext>
            </a:extLst>
          </p:cNvPr>
          <p:cNvSpPr>
            <a:spLocks noGrp="1"/>
          </p:cNvSpPr>
          <p:nvPr>
            <p:ph type="title"/>
          </p:nvPr>
        </p:nvSpPr>
        <p:spPr/>
        <p:txBody>
          <a:bodyPr/>
          <a:lstStyle/>
          <a:p>
            <a:r>
              <a:rPr lang="es-ES" dirty="0"/>
              <a:t>Ventajas e inconvenientes</a:t>
            </a:r>
          </a:p>
        </p:txBody>
      </p:sp>
      <p:sp>
        <p:nvSpPr>
          <p:cNvPr id="3" name="Marcador de contenido 2">
            <a:extLst>
              <a:ext uri="{FF2B5EF4-FFF2-40B4-BE49-F238E27FC236}">
                <a16:creationId xmlns:a16="http://schemas.microsoft.com/office/drawing/2014/main" id="{E74C2F92-736C-FF06-58DA-01872289A267}"/>
              </a:ext>
            </a:extLst>
          </p:cNvPr>
          <p:cNvSpPr>
            <a:spLocks noGrp="1"/>
          </p:cNvSpPr>
          <p:nvPr>
            <p:ph sz="half" idx="1"/>
          </p:nvPr>
        </p:nvSpPr>
        <p:spPr>
          <a:xfrm>
            <a:off x="319088" y="1608993"/>
            <a:ext cx="4186237" cy="1934307"/>
          </a:xfrm>
        </p:spPr>
        <p:txBody>
          <a:bodyPr/>
          <a:lstStyle/>
          <a:p>
            <a:r>
              <a:rPr lang="es-ES" sz="2000" dirty="0"/>
              <a:t>Ventajas:</a:t>
            </a:r>
          </a:p>
          <a:p>
            <a:pPr lvl="1"/>
            <a:r>
              <a:rPr lang="es-ES" sz="1200" dirty="0"/>
              <a:t>Metodología rigurosa y replicable.</a:t>
            </a:r>
          </a:p>
          <a:p>
            <a:pPr lvl="1"/>
            <a:r>
              <a:rPr lang="es-ES" sz="1200" dirty="0"/>
              <a:t>Exhaustividad.</a:t>
            </a:r>
          </a:p>
          <a:p>
            <a:pPr lvl="1"/>
            <a:r>
              <a:rPr lang="es-ES" sz="1200" dirty="0"/>
              <a:t>Evaluación crítica.</a:t>
            </a:r>
          </a:p>
          <a:p>
            <a:pPr lvl="1"/>
            <a:r>
              <a:rPr lang="es-ES" sz="1200" dirty="0"/>
              <a:t>Síntesis de datos (si es posible – metaanálisis).</a:t>
            </a:r>
          </a:p>
          <a:p>
            <a:pPr lvl="1"/>
            <a:r>
              <a:rPr lang="es-ES" sz="1200" dirty="0"/>
              <a:t>Transparencia.</a:t>
            </a:r>
          </a:p>
          <a:p>
            <a:pPr lvl="1"/>
            <a:r>
              <a:rPr lang="es-ES" sz="1200" dirty="0"/>
              <a:t>Actualización.</a:t>
            </a:r>
          </a:p>
        </p:txBody>
      </p:sp>
      <p:sp>
        <p:nvSpPr>
          <p:cNvPr id="4" name="Marcador de contenido 3">
            <a:extLst>
              <a:ext uri="{FF2B5EF4-FFF2-40B4-BE49-F238E27FC236}">
                <a16:creationId xmlns:a16="http://schemas.microsoft.com/office/drawing/2014/main" id="{28D81AF8-78EA-C8C7-72EC-CE8BA2B04B5E}"/>
              </a:ext>
            </a:extLst>
          </p:cNvPr>
          <p:cNvSpPr>
            <a:spLocks noGrp="1"/>
          </p:cNvSpPr>
          <p:nvPr>
            <p:ph sz="half" idx="2"/>
          </p:nvPr>
        </p:nvSpPr>
        <p:spPr>
          <a:xfrm>
            <a:off x="4657725" y="1608993"/>
            <a:ext cx="4186238" cy="1934307"/>
          </a:xfrm>
        </p:spPr>
        <p:txBody>
          <a:bodyPr/>
          <a:lstStyle/>
          <a:p>
            <a:r>
              <a:rPr lang="es-ES" sz="2000" dirty="0"/>
              <a:t>Ventajas:</a:t>
            </a:r>
          </a:p>
          <a:p>
            <a:pPr lvl="1"/>
            <a:r>
              <a:rPr lang="es-ES" sz="1200" dirty="0"/>
              <a:t>Flexibilidad.</a:t>
            </a:r>
          </a:p>
          <a:p>
            <a:pPr lvl="1"/>
            <a:r>
              <a:rPr lang="es-ES" sz="1200" dirty="0"/>
              <a:t>Menor consumo de tiempo.</a:t>
            </a:r>
          </a:p>
          <a:p>
            <a:pPr lvl="1"/>
            <a:r>
              <a:rPr lang="es-ES" sz="1200" dirty="0"/>
              <a:t>Mayor alcance.</a:t>
            </a:r>
          </a:p>
          <a:p>
            <a:pPr lvl="1"/>
            <a:r>
              <a:rPr lang="es-ES" sz="1200" dirty="0"/>
              <a:t>Perspectiva del autor.</a:t>
            </a:r>
          </a:p>
        </p:txBody>
      </p:sp>
      <p:sp>
        <p:nvSpPr>
          <p:cNvPr id="9" name="Marcador de contenido 2">
            <a:extLst>
              <a:ext uri="{FF2B5EF4-FFF2-40B4-BE49-F238E27FC236}">
                <a16:creationId xmlns:a16="http://schemas.microsoft.com/office/drawing/2014/main" id="{58C80DF1-B444-65A1-B00F-989648E1087C}"/>
              </a:ext>
            </a:extLst>
          </p:cNvPr>
          <p:cNvSpPr txBox="1">
            <a:spLocks/>
          </p:cNvSpPr>
          <p:nvPr/>
        </p:nvSpPr>
        <p:spPr bwMode="auto">
          <a:xfrm>
            <a:off x="319088" y="1222376"/>
            <a:ext cx="4186237" cy="38661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pPr marL="0" indent="0" algn="ctr">
              <a:buNone/>
            </a:pPr>
            <a:r>
              <a:rPr lang="es-ES" sz="2000" kern="0" dirty="0"/>
              <a:t>Sistemática </a:t>
            </a:r>
          </a:p>
        </p:txBody>
      </p:sp>
      <p:sp>
        <p:nvSpPr>
          <p:cNvPr id="10" name="Marcador de contenido 3">
            <a:extLst>
              <a:ext uri="{FF2B5EF4-FFF2-40B4-BE49-F238E27FC236}">
                <a16:creationId xmlns:a16="http://schemas.microsoft.com/office/drawing/2014/main" id="{8096961B-BEB5-89D4-AEE3-57E0A0970F48}"/>
              </a:ext>
            </a:extLst>
          </p:cNvPr>
          <p:cNvSpPr txBox="1">
            <a:spLocks/>
          </p:cNvSpPr>
          <p:nvPr/>
        </p:nvSpPr>
        <p:spPr bwMode="auto">
          <a:xfrm>
            <a:off x="4657725" y="1222376"/>
            <a:ext cx="4186238" cy="38661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pPr marL="0" indent="0" algn="ctr">
              <a:buNone/>
            </a:pPr>
            <a:r>
              <a:rPr lang="es-ES" sz="2000" kern="0" dirty="0"/>
              <a:t>Narrativa</a:t>
            </a:r>
          </a:p>
        </p:txBody>
      </p:sp>
      <p:sp>
        <p:nvSpPr>
          <p:cNvPr id="11" name="Marcador de contenido 2">
            <a:extLst>
              <a:ext uri="{FF2B5EF4-FFF2-40B4-BE49-F238E27FC236}">
                <a16:creationId xmlns:a16="http://schemas.microsoft.com/office/drawing/2014/main" id="{0DCCB792-8F73-A64D-3F02-E785B5EEF515}"/>
              </a:ext>
            </a:extLst>
          </p:cNvPr>
          <p:cNvSpPr txBox="1">
            <a:spLocks/>
          </p:cNvSpPr>
          <p:nvPr/>
        </p:nvSpPr>
        <p:spPr bwMode="auto">
          <a:xfrm>
            <a:off x="319088" y="3912578"/>
            <a:ext cx="4186237" cy="193430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r>
              <a:rPr lang="es-ES" sz="2000" kern="0" dirty="0"/>
              <a:t>Inconvenientes:</a:t>
            </a:r>
          </a:p>
          <a:p>
            <a:pPr lvl="1"/>
            <a:r>
              <a:rPr lang="es-ES" sz="1200" kern="0" dirty="0"/>
              <a:t>Consumo de tiempo y recursos.</a:t>
            </a:r>
          </a:p>
          <a:p>
            <a:pPr lvl="1"/>
            <a:r>
              <a:rPr lang="es-ES" sz="1200" kern="0" dirty="0"/>
              <a:t>Complejidad de la metodología.</a:t>
            </a:r>
          </a:p>
          <a:p>
            <a:pPr lvl="1"/>
            <a:r>
              <a:rPr lang="es-ES" sz="1200" kern="0" dirty="0"/>
              <a:t>Rigidez de los criterios.</a:t>
            </a:r>
          </a:p>
        </p:txBody>
      </p:sp>
      <p:sp>
        <p:nvSpPr>
          <p:cNvPr id="12" name="Marcador de contenido 3">
            <a:extLst>
              <a:ext uri="{FF2B5EF4-FFF2-40B4-BE49-F238E27FC236}">
                <a16:creationId xmlns:a16="http://schemas.microsoft.com/office/drawing/2014/main" id="{4D0D3755-0DDA-628F-BE73-CC113C7A3D65}"/>
              </a:ext>
            </a:extLst>
          </p:cNvPr>
          <p:cNvSpPr txBox="1">
            <a:spLocks/>
          </p:cNvSpPr>
          <p:nvPr/>
        </p:nvSpPr>
        <p:spPr bwMode="auto">
          <a:xfrm>
            <a:off x="4657725" y="3912578"/>
            <a:ext cx="4186238" cy="193430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r>
              <a:rPr lang="es-ES" sz="2000" kern="0" dirty="0"/>
              <a:t>Inconvenientes:</a:t>
            </a:r>
          </a:p>
          <a:p>
            <a:pPr lvl="1"/>
            <a:r>
              <a:rPr lang="es-ES" sz="1200" kern="0" dirty="0"/>
              <a:t>Riesgo de sesgo.</a:t>
            </a:r>
          </a:p>
          <a:p>
            <a:pPr lvl="1"/>
            <a:r>
              <a:rPr lang="es-ES" sz="1200" kern="0" dirty="0"/>
              <a:t>Falta de reproducibilidad.</a:t>
            </a:r>
          </a:p>
          <a:p>
            <a:pPr lvl="1"/>
            <a:r>
              <a:rPr lang="es-ES" sz="1200" kern="0" dirty="0"/>
              <a:t>Ausencia de metaanálisis.</a:t>
            </a:r>
          </a:p>
          <a:p>
            <a:pPr lvl="1"/>
            <a:r>
              <a:rPr lang="es-ES" sz="1200" kern="0" dirty="0"/>
              <a:t>Actualización difícil.</a:t>
            </a:r>
          </a:p>
        </p:txBody>
      </p:sp>
    </p:spTree>
    <p:extLst>
      <p:ext uri="{BB962C8B-B14F-4D97-AF65-F5344CB8AC3E}">
        <p14:creationId xmlns:p14="http://schemas.microsoft.com/office/powerpoint/2010/main" val="13041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fade">
                                      <p:cBhvr>
                                        <p:cTn id="55" dur="500"/>
                                        <p:tgtEl>
                                          <p:spTgt spid="12">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500"/>
                                        <p:tgtEl>
                                          <p:spTgt spid="12">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500"/>
                                        <p:tgtEl>
                                          <p:spTgt spid="12">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xEl>
                                              <p:pRg st="4" end="4"/>
                                            </p:txEl>
                                          </p:spTgt>
                                        </p:tgtEl>
                                        <p:attrNameLst>
                                          <p:attrName>style.visibility</p:attrName>
                                        </p:attrNameLst>
                                      </p:cBhvr>
                                      <p:to>
                                        <p:strVal val="visible"/>
                                      </p:to>
                                    </p:set>
                                    <p:animEffect transition="in" filter="fade">
                                      <p:cBhvr>
                                        <p:cTn id="64" dur="500"/>
                                        <p:tgtEl>
                                          <p:spTgt spid="1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mph" presetSubtype="0" fill="hold" nodeType="clickEffect">
                                  <p:stCondLst>
                                    <p:cond delay="0"/>
                                  </p:stCondLst>
                                  <p:childTnLst>
                                    <p:set>
                                      <p:cBhvr override="childStyle">
                                        <p:cTn id="68" dur="500" fill="hold"/>
                                        <p:tgtEl>
                                          <p:spTgt spid="3">
                                            <p:txEl>
                                              <p:pRg st="1" end="1"/>
                                            </p:txEl>
                                          </p:spTgt>
                                        </p:tgtEl>
                                        <p:attrNameLst>
                                          <p:attrName>style.color</p:attrName>
                                        </p:attrNameLst>
                                      </p:cBhvr>
                                      <p:to>
                                        <p:clrVal>
                                          <a:srgbClr val="FF5050"/>
                                        </p:clrVal>
                                      </p:to>
                                    </p:set>
                                    <p:set>
                                      <p:cBhvr>
                                        <p:cTn id="69" dur="500" fill="hold"/>
                                        <p:tgtEl>
                                          <p:spTgt spid="3">
                                            <p:txEl>
                                              <p:pRg st="1" end="1"/>
                                            </p:txEl>
                                          </p:spTgt>
                                        </p:tgtEl>
                                        <p:attrNameLst>
                                          <p:attrName>fillcolor</p:attrName>
                                        </p:attrNameLst>
                                      </p:cBhvr>
                                      <p:to>
                                        <p:clrVal>
                                          <a:srgbClr val="FF5050"/>
                                        </p:clrVal>
                                      </p:to>
                                    </p:set>
                                    <p:set>
                                      <p:cBhvr>
                                        <p:cTn id="70" dur="500" fill="hold"/>
                                        <p:tgtEl>
                                          <p:spTgt spid="3">
                                            <p:txEl>
                                              <p:pRg st="1" end="1"/>
                                            </p:txEl>
                                          </p:spTgt>
                                        </p:tgtEl>
                                        <p:attrNameLst>
                                          <p:attrName>fill.type</p:attrName>
                                        </p:attrNameLst>
                                      </p:cBhvr>
                                      <p:to>
                                        <p:strVal val="solid"/>
                                      </p:to>
                                    </p:set>
                                  </p:childTnLst>
                                </p:cTn>
                              </p:par>
                              <p:par>
                                <p:cTn id="71" presetID="16" presetClass="emph" presetSubtype="0" fill="hold" nodeType="withEffect">
                                  <p:stCondLst>
                                    <p:cond delay="0"/>
                                  </p:stCondLst>
                                  <p:childTnLst>
                                    <p:set>
                                      <p:cBhvr override="childStyle">
                                        <p:cTn id="72" dur="500" fill="hold"/>
                                        <p:tgtEl>
                                          <p:spTgt spid="3">
                                            <p:txEl>
                                              <p:pRg st="2" end="2"/>
                                            </p:txEl>
                                          </p:spTgt>
                                        </p:tgtEl>
                                        <p:attrNameLst>
                                          <p:attrName>style.color</p:attrName>
                                        </p:attrNameLst>
                                      </p:cBhvr>
                                      <p:to>
                                        <p:clrVal>
                                          <a:srgbClr val="FF5050"/>
                                        </p:clrVal>
                                      </p:to>
                                    </p:set>
                                    <p:set>
                                      <p:cBhvr>
                                        <p:cTn id="73" dur="500" fill="hold"/>
                                        <p:tgtEl>
                                          <p:spTgt spid="3">
                                            <p:txEl>
                                              <p:pRg st="2" end="2"/>
                                            </p:txEl>
                                          </p:spTgt>
                                        </p:tgtEl>
                                        <p:attrNameLst>
                                          <p:attrName>fillcolor</p:attrName>
                                        </p:attrNameLst>
                                      </p:cBhvr>
                                      <p:to>
                                        <p:clrVal>
                                          <a:srgbClr val="FF5050"/>
                                        </p:clrVal>
                                      </p:to>
                                    </p:set>
                                    <p:set>
                                      <p:cBhvr>
                                        <p:cTn id="74" dur="500" fill="hold"/>
                                        <p:tgtEl>
                                          <p:spTgt spid="3">
                                            <p:txEl>
                                              <p:pRg st="2" end="2"/>
                                            </p:txEl>
                                          </p:spTgt>
                                        </p:tgtEl>
                                        <p:attrNameLst>
                                          <p:attrName>fill.type</p:attrName>
                                        </p:attrNameLst>
                                      </p:cBhvr>
                                      <p:to>
                                        <p:strVal val="solid"/>
                                      </p:to>
                                    </p:set>
                                  </p:childTnLst>
                                </p:cTn>
                              </p:par>
                              <p:par>
                                <p:cTn id="75" presetID="16" presetClass="emph" presetSubtype="0" fill="hold" nodeType="withEffect">
                                  <p:stCondLst>
                                    <p:cond delay="0"/>
                                  </p:stCondLst>
                                  <p:childTnLst>
                                    <p:set>
                                      <p:cBhvr override="childStyle">
                                        <p:cTn id="76" dur="500" fill="hold"/>
                                        <p:tgtEl>
                                          <p:spTgt spid="3">
                                            <p:txEl>
                                              <p:pRg st="4" end="4"/>
                                            </p:txEl>
                                          </p:spTgt>
                                        </p:tgtEl>
                                        <p:attrNameLst>
                                          <p:attrName>style.color</p:attrName>
                                        </p:attrNameLst>
                                      </p:cBhvr>
                                      <p:to>
                                        <p:clrVal>
                                          <a:srgbClr val="FF5050"/>
                                        </p:clrVal>
                                      </p:to>
                                    </p:set>
                                    <p:set>
                                      <p:cBhvr>
                                        <p:cTn id="77" dur="500" fill="hold"/>
                                        <p:tgtEl>
                                          <p:spTgt spid="3">
                                            <p:txEl>
                                              <p:pRg st="4" end="4"/>
                                            </p:txEl>
                                          </p:spTgt>
                                        </p:tgtEl>
                                        <p:attrNameLst>
                                          <p:attrName>fillcolor</p:attrName>
                                        </p:attrNameLst>
                                      </p:cBhvr>
                                      <p:to>
                                        <p:clrVal>
                                          <a:srgbClr val="FF5050"/>
                                        </p:clrVal>
                                      </p:to>
                                    </p:set>
                                    <p:set>
                                      <p:cBhvr>
                                        <p:cTn id="78" dur="500" fill="hold"/>
                                        <p:tgtEl>
                                          <p:spTgt spid="3">
                                            <p:txEl>
                                              <p:pRg st="4" end="4"/>
                                            </p:txEl>
                                          </p:spTgt>
                                        </p:tgtEl>
                                        <p:attrNameLst>
                                          <p:attrName>fill.type</p:attrName>
                                        </p:attrNameLst>
                                      </p:cBhvr>
                                      <p:to>
                                        <p:strVal val="solid"/>
                                      </p:to>
                                    </p:set>
                                  </p:childTnLst>
                                </p:cTn>
                              </p:par>
                              <p:par>
                                <p:cTn id="79" presetID="16" presetClass="emph" presetSubtype="0" fill="hold" nodeType="withEffect">
                                  <p:stCondLst>
                                    <p:cond delay="0"/>
                                  </p:stCondLst>
                                  <p:childTnLst>
                                    <p:set>
                                      <p:cBhvr override="childStyle">
                                        <p:cTn id="80" dur="500" fill="hold"/>
                                        <p:tgtEl>
                                          <p:spTgt spid="12">
                                            <p:txEl>
                                              <p:pRg st="1" end="1"/>
                                            </p:txEl>
                                          </p:spTgt>
                                        </p:tgtEl>
                                        <p:attrNameLst>
                                          <p:attrName>style.color</p:attrName>
                                        </p:attrNameLst>
                                      </p:cBhvr>
                                      <p:to>
                                        <p:clrVal>
                                          <a:srgbClr val="FF5050"/>
                                        </p:clrVal>
                                      </p:to>
                                    </p:set>
                                    <p:set>
                                      <p:cBhvr>
                                        <p:cTn id="81" dur="500" fill="hold"/>
                                        <p:tgtEl>
                                          <p:spTgt spid="12">
                                            <p:txEl>
                                              <p:pRg st="1" end="1"/>
                                            </p:txEl>
                                          </p:spTgt>
                                        </p:tgtEl>
                                        <p:attrNameLst>
                                          <p:attrName>fillcolor</p:attrName>
                                        </p:attrNameLst>
                                      </p:cBhvr>
                                      <p:to>
                                        <p:clrVal>
                                          <a:srgbClr val="FF5050"/>
                                        </p:clrVal>
                                      </p:to>
                                    </p:set>
                                    <p:set>
                                      <p:cBhvr>
                                        <p:cTn id="82" dur="500" fill="hold"/>
                                        <p:tgtEl>
                                          <p:spTgt spid="12">
                                            <p:txEl>
                                              <p:pRg st="1" end="1"/>
                                            </p:txEl>
                                          </p:spTgt>
                                        </p:tgtEl>
                                        <p:attrNameLst>
                                          <p:attrName>fill.type</p:attrName>
                                        </p:attrNameLst>
                                      </p:cBhvr>
                                      <p:to>
                                        <p:strVal val="solid"/>
                                      </p:to>
                                    </p:set>
                                  </p:childTnLst>
                                </p:cTn>
                              </p:par>
                              <p:par>
                                <p:cTn id="83" presetID="16" presetClass="emph" presetSubtype="0" fill="hold" nodeType="withEffect">
                                  <p:stCondLst>
                                    <p:cond delay="0"/>
                                  </p:stCondLst>
                                  <p:childTnLst>
                                    <p:set>
                                      <p:cBhvr override="childStyle">
                                        <p:cTn id="84" dur="500" fill="hold"/>
                                        <p:tgtEl>
                                          <p:spTgt spid="12">
                                            <p:txEl>
                                              <p:pRg st="2" end="2"/>
                                            </p:txEl>
                                          </p:spTgt>
                                        </p:tgtEl>
                                        <p:attrNameLst>
                                          <p:attrName>style.color</p:attrName>
                                        </p:attrNameLst>
                                      </p:cBhvr>
                                      <p:to>
                                        <p:clrVal>
                                          <a:srgbClr val="FF5050"/>
                                        </p:clrVal>
                                      </p:to>
                                    </p:set>
                                    <p:set>
                                      <p:cBhvr>
                                        <p:cTn id="85" dur="500" fill="hold"/>
                                        <p:tgtEl>
                                          <p:spTgt spid="12">
                                            <p:txEl>
                                              <p:pRg st="2" end="2"/>
                                            </p:txEl>
                                          </p:spTgt>
                                        </p:tgtEl>
                                        <p:attrNameLst>
                                          <p:attrName>fillcolor</p:attrName>
                                        </p:attrNameLst>
                                      </p:cBhvr>
                                      <p:to>
                                        <p:clrVal>
                                          <a:srgbClr val="FF5050"/>
                                        </p:clrVal>
                                      </p:to>
                                    </p:set>
                                    <p:set>
                                      <p:cBhvr>
                                        <p:cTn id="86" dur="500" fill="hold"/>
                                        <p:tgtEl>
                                          <p:spTgt spid="1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11" grpId="0"/>
      <p:bldP spid="1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F3866D5-F8D8-5C63-B7F9-223E1AE9DF7D}"/>
              </a:ext>
            </a:extLst>
          </p:cNvPr>
          <p:cNvSpPr>
            <a:spLocks noGrp="1"/>
          </p:cNvSpPr>
          <p:nvPr>
            <p:ph type="title"/>
          </p:nvPr>
        </p:nvSpPr>
        <p:spPr/>
        <p:txBody>
          <a:bodyPr/>
          <a:lstStyle/>
          <a:p>
            <a:r>
              <a:rPr lang="es-ES" dirty="0"/>
              <a:t>Entonces, ¿nos olvidamos de las narrativas?</a:t>
            </a:r>
          </a:p>
        </p:txBody>
      </p:sp>
      <p:sp>
        <p:nvSpPr>
          <p:cNvPr id="4" name="Marcador de contenido 3">
            <a:extLst>
              <a:ext uri="{FF2B5EF4-FFF2-40B4-BE49-F238E27FC236}">
                <a16:creationId xmlns:a16="http://schemas.microsoft.com/office/drawing/2014/main" id="{143C573A-83A8-8031-691A-986C4EDB31BD}"/>
              </a:ext>
            </a:extLst>
          </p:cNvPr>
          <p:cNvSpPr>
            <a:spLocks noGrp="1"/>
          </p:cNvSpPr>
          <p:nvPr>
            <p:ph sz="half" idx="1"/>
          </p:nvPr>
        </p:nvSpPr>
        <p:spPr>
          <a:xfrm>
            <a:off x="319088" y="1222376"/>
            <a:ext cx="4186237" cy="1784593"/>
          </a:xfrm>
        </p:spPr>
        <p:txBody>
          <a:bodyPr/>
          <a:lstStyle/>
          <a:p>
            <a:r>
              <a:rPr lang="es-ES" sz="2000" dirty="0"/>
              <a:t>Revisión narrativa:</a:t>
            </a:r>
          </a:p>
          <a:p>
            <a:r>
              <a:rPr lang="es-ES" sz="1600" dirty="0"/>
              <a:t>Pueden ser más útiles </a:t>
            </a:r>
            <a:r>
              <a:rPr lang="es-ES" sz="1600" b="1" dirty="0"/>
              <a:t>para proporcionar una visión general</a:t>
            </a:r>
            <a:r>
              <a:rPr lang="es-ES" sz="1600" dirty="0"/>
              <a:t> de un campo o para explorar temas más amplios </a:t>
            </a:r>
            <a:r>
              <a:rPr lang="es-ES" sz="1600" b="1" dirty="0"/>
              <a:t>donde la evidencia puede ser más heterogénea o menos definida</a:t>
            </a:r>
            <a:r>
              <a:rPr lang="es-ES" sz="1600" dirty="0"/>
              <a:t>.</a:t>
            </a:r>
          </a:p>
        </p:txBody>
      </p:sp>
      <p:sp>
        <p:nvSpPr>
          <p:cNvPr id="5" name="Marcador de contenido 4">
            <a:extLst>
              <a:ext uri="{FF2B5EF4-FFF2-40B4-BE49-F238E27FC236}">
                <a16:creationId xmlns:a16="http://schemas.microsoft.com/office/drawing/2014/main" id="{A83447F6-6E2B-08E1-B541-1A2FCD1F4EE5}"/>
              </a:ext>
            </a:extLst>
          </p:cNvPr>
          <p:cNvSpPr>
            <a:spLocks noGrp="1"/>
          </p:cNvSpPr>
          <p:nvPr>
            <p:ph sz="half" idx="2"/>
          </p:nvPr>
        </p:nvSpPr>
        <p:spPr>
          <a:xfrm>
            <a:off x="4657725" y="1222376"/>
            <a:ext cx="4186238" cy="1784593"/>
          </a:xfrm>
        </p:spPr>
        <p:txBody>
          <a:bodyPr/>
          <a:lstStyle/>
          <a:p>
            <a:r>
              <a:rPr lang="es-ES" sz="2000" dirty="0"/>
              <a:t>Revisión sistemática:</a:t>
            </a:r>
          </a:p>
          <a:p>
            <a:r>
              <a:rPr lang="es-ES" sz="1600" dirty="0"/>
              <a:t>Son preferibles </a:t>
            </a:r>
            <a:r>
              <a:rPr lang="es-ES" sz="1600" b="1" dirty="0"/>
              <a:t>cuando se necesita una evaluación exhaustiva y objetiva de todas las evidencias disponibles</a:t>
            </a:r>
            <a:r>
              <a:rPr lang="es-ES" sz="1600" dirty="0"/>
              <a:t> sobre una pregunta de investigación específica.</a:t>
            </a:r>
          </a:p>
          <a:p>
            <a:endParaRPr lang="es-ES" sz="1600" dirty="0"/>
          </a:p>
        </p:txBody>
      </p:sp>
      <p:sp>
        <p:nvSpPr>
          <p:cNvPr id="6" name="Marcador de contenido 3">
            <a:extLst>
              <a:ext uri="{FF2B5EF4-FFF2-40B4-BE49-F238E27FC236}">
                <a16:creationId xmlns:a16="http://schemas.microsoft.com/office/drawing/2014/main" id="{82DEDEE7-11F1-7F7D-4713-FA4DD760B2D9}"/>
              </a:ext>
            </a:extLst>
          </p:cNvPr>
          <p:cNvSpPr txBox="1">
            <a:spLocks/>
          </p:cNvSpPr>
          <p:nvPr/>
        </p:nvSpPr>
        <p:spPr bwMode="auto">
          <a:xfrm>
            <a:off x="319087" y="3103930"/>
            <a:ext cx="8524875" cy="334962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90500" indent="-190500" algn="l" rtl="0" eaLnBrk="0" fontAlgn="base" hangingPunct="0">
              <a:spcBef>
                <a:spcPct val="40000"/>
              </a:spcBef>
              <a:spcAft>
                <a:spcPct val="0"/>
              </a:spcAft>
              <a:buClr>
                <a:schemeClr val="accent1"/>
              </a:buClr>
              <a:buFont typeface="Wingdings" pitchFamily="2" charset="2"/>
              <a:buChar char="§"/>
              <a:defRPr sz="28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sz="2400">
                <a:solidFill>
                  <a:schemeClr val="tx1"/>
                </a:solidFill>
                <a:latin typeface="+mn-lt"/>
              </a:defRPr>
            </a:lvl2pPr>
            <a:lvl3pPr marL="561975" indent="-179388" algn="l" rtl="0" eaLnBrk="0" fontAlgn="base" hangingPunct="0">
              <a:spcBef>
                <a:spcPct val="40000"/>
              </a:spcBef>
              <a:spcAft>
                <a:spcPct val="0"/>
              </a:spcAft>
              <a:buClr>
                <a:schemeClr val="accent1"/>
              </a:buClr>
              <a:buChar char="-"/>
              <a:defRPr sz="2000">
                <a:solidFill>
                  <a:schemeClr val="tx1"/>
                </a:solidFill>
                <a:latin typeface="+mn-lt"/>
              </a:defRPr>
            </a:lvl3pPr>
            <a:lvl4pPr marL="752475" indent="-188913" algn="l" rtl="0" eaLnBrk="0" fontAlgn="base" hangingPunct="0">
              <a:spcBef>
                <a:spcPct val="40000"/>
              </a:spcBef>
              <a:spcAft>
                <a:spcPct val="0"/>
              </a:spcAft>
              <a:buClr>
                <a:schemeClr val="accent1"/>
              </a:buClr>
              <a:buChar char="-"/>
              <a:defRPr sz="1800">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sz="1800">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sz="1800">
                <a:solidFill>
                  <a:schemeClr val="tx1"/>
                </a:solidFill>
                <a:latin typeface="+mn-lt"/>
              </a:defRPr>
            </a:lvl9pPr>
          </a:lstStyle>
          <a:p>
            <a:r>
              <a:rPr lang="es-ES" sz="1800" kern="0" dirty="0"/>
              <a:t>Algunas revistas piden/recomiendan para la publicación de revisiones:</a:t>
            </a:r>
          </a:p>
          <a:p>
            <a:pPr lvl="1"/>
            <a:r>
              <a:rPr lang="es-ES" sz="1400" kern="0" dirty="0"/>
              <a:t>The Lancet: Recomienda PRISMA.</a:t>
            </a:r>
          </a:p>
          <a:p>
            <a:pPr lvl="1"/>
            <a:r>
              <a:rPr lang="es-ES" sz="1400" kern="0" dirty="0"/>
              <a:t>The British Medical </a:t>
            </a:r>
            <a:r>
              <a:rPr lang="es-ES" sz="1400" kern="0" dirty="0" err="1"/>
              <a:t>Journal</a:t>
            </a:r>
            <a:r>
              <a:rPr lang="es-ES" sz="1400" kern="0" dirty="0"/>
              <a:t> (BMJ): Exige PRISMA y PROSPERO.</a:t>
            </a:r>
          </a:p>
          <a:p>
            <a:pPr lvl="1"/>
            <a:r>
              <a:rPr lang="es-ES" sz="1400" kern="0" dirty="0" err="1"/>
              <a:t>Journal</a:t>
            </a:r>
            <a:r>
              <a:rPr lang="es-ES" sz="1400" kern="0" dirty="0"/>
              <a:t> of </a:t>
            </a:r>
            <a:r>
              <a:rPr lang="es-ES" sz="1400" kern="0" dirty="0" err="1"/>
              <a:t>the</a:t>
            </a:r>
            <a:r>
              <a:rPr lang="es-ES" sz="1400" kern="0" dirty="0"/>
              <a:t> American Medical </a:t>
            </a:r>
            <a:r>
              <a:rPr lang="es-ES" sz="1400" kern="0" dirty="0" err="1"/>
              <a:t>Association</a:t>
            </a:r>
            <a:r>
              <a:rPr lang="es-ES" sz="1400" kern="0" dirty="0"/>
              <a:t>: Exige PRISMA.</a:t>
            </a:r>
          </a:p>
          <a:p>
            <a:pPr lvl="1"/>
            <a:r>
              <a:rPr lang="es-ES" sz="1400" kern="0" dirty="0" err="1"/>
              <a:t>Annals</a:t>
            </a:r>
            <a:r>
              <a:rPr lang="es-ES" sz="1400" kern="0" dirty="0"/>
              <a:t> of </a:t>
            </a:r>
            <a:r>
              <a:rPr lang="es-ES" sz="1400" kern="0" dirty="0" err="1"/>
              <a:t>Internal</a:t>
            </a:r>
            <a:r>
              <a:rPr lang="es-ES" sz="1400" kern="0" dirty="0"/>
              <a:t> Medicine: Recomienda PRISMA.</a:t>
            </a:r>
          </a:p>
          <a:p>
            <a:pPr lvl="1"/>
            <a:r>
              <a:rPr lang="es-ES" sz="1400" kern="0" dirty="0"/>
              <a:t>Cochrane </a:t>
            </a:r>
            <a:r>
              <a:rPr lang="es-ES" sz="1400" kern="0" dirty="0" err="1"/>
              <a:t>Database</a:t>
            </a:r>
            <a:r>
              <a:rPr lang="es-ES" sz="1400" kern="0" dirty="0"/>
              <a:t> of </a:t>
            </a:r>
            <a:r>
              <a:rPr lang="es-ES" sz="1400" kern="0" dirty="0" err="1"/>
              <a:t>Systematic</a:t>
            </a:r>
            <a:r>
              <a:rPr lang="es-ES" sz="1400" kern="0" dirty="0"/>
              <a:t> </a:t>
            </a:r>
            <a:r>
              <a:rPr lang="es-ES" sz="1400" kern="0" dirty="0" err="1"/>
              <a:t>Reviews</a:t>
            </a:r>
            <a:r>
              <a:rPr lang="es-ES" sz="1400" kern="0" dirty="0"/>
              <a:t>: Exige PRISMA y recomienda PROSPERO.</a:t>
            </a:r>
          </a:p>
          <a:p>
            <a:pPr lvl="1"/>
            <a:r>
              <a:rPr lang="es-ES" sz="1400" kern="0" dirty="0"/>
              <a:t>PLOS Medicine: Exige PRISMA.</a:t>
            </a:r>
          </a:p>
          <a:p>
            <a:pPr lvl="1"/>
            <a:r>
              <a:rPr lang="es-ES" sz="1400" kern="0" dirty="0" err="1"/>
              <a:t>Systematic</a:t>
            </a:r>
            <a:r>
              <a:rPr lang="es-ES" sz="1400" kern="0" dirty="0"/>
              <a:t> </a:t>
            </a:r>
            <a:r>
              <a:rPr lang="es-ES" sz="1400" kern="0" dirty="0" err="1"/>
              <a:t>Reviews</a:t>
            </a:r>
            <a:r>
              <a:rPr lang="es-ES" sz="1400" kern="0" dirty="0"/>
              <a:t>: Exige PRISMA y recomienda PROSPERO.</a:t>
            </a:r>
          </a:p>
          <a:p>
            <a:pPr lvl="1"/>
            <a:r>
              <a:rPr lang="es-ES" sz="1400" kern="0" dirty="0" err="1"/>
              <a:t>Annals</a:t>
            </a:r>
            <a:r>
              <a:rPr lang="es-ES" sz="1400" kern="0" dirty="0"/>
              <a:t> of </a:t>
            </a:r>
            <a:r>
              <a:rPr lang="es-ES" sz="1400" kern="0" dirty="0" err="1"/>
              <a:t>Oncology</a:t>
            </a:r>
            <a:r>
              <a:rPr lang="es-ES" sz="1400" kern="0" dirty="0"/>
              <a:t>: Exige PRISMA.</a:t>
            </a:r>
          </a:p>
          <a:p>
            <a:pPr lvl="1"/>
            <a:r>
              <a:rPr lang="es-ES" sz="1400" kern="0" dirty="0" err="1"/>
              <a:t>Journal</a:t>
            </a:r>
            <a:r>
              <a:rPr lang="es-ES" sz="1400" kern="0" dirty="0"/>
              <a:t> of </a:t>
            </a:r>
            <a:r>
              <a:rPr lang="es-ES" sz="1400" kern="0" dirty="0" err="1"/>
              <a:t>Clinical</a:t>
            </a:r>
            <a:r>
              <a:rPr lang="es-ES" sz="1400" kern="0" dirty="0"/>
              <a:t> </a:t>
            </a:r>
            <a:r>
              <a:rPr lang="es-ES" sz="1400" kern="0" dirty="0" err="1"/>
              <a:t>Epidemiology</a:t>
            </a:r>
            <a:r>
              <a:rPr lang="es-ES" sz="1400" kern="0" dirty="0"/>
              <a:t>: Recomienda PRISMA y PROSPERO</a:t>
            </a:r>
          </a:p>
        </p:txBody>
      </p:sp>
    </p:spTree>
    <p:extLst>
      <p:ext uri="{BB962C8B-B14F-4D97-AF65-F5344CB8AC3E}">
        <p14:creationId xmlns:p14="http://schemas.microsoft.com/office/powerpoint/2010/main" val="42473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9" presetClass="emph" presetSubtype="0" grpId="1" nodeType="withEffect">
                                  <p:stCondLst>
                                    <p:cond delay="0"/>
                                  </p:stCondLst>
                                  <p:childTnLst>
                                    <p:set>
                                      <p:cBhvr>
                                        <p:cTn id="20" dur="indefinite"/>
                                        <p:tgtEl>
                                          <p:spTgt spid="4">
                                            <p:txEl>
                                              <p:pRg st="0" end="0"/>
                                            </p:txEl>
                                          </p:spTgt>
                                        </p:tgtEl>
                                        <p:attrNameLst>
                                          <p:attrName>style.opacity</p:attrName>
                                        </p:attrNameLst>
                                      </p:cBhvr>
                                      <p:to>
                                        <p:strVal val="0.5"/>
                                      </p:to>
                                    </p:set>
                                    <p:animEffect filter="image" prLst="opacity: 0.5">
                                      <p:cBhvr rctx="IE">
                                        <p:cTn id="21" dur="indefinite"/>
                                        <p:tgtEl>
                                          <p:spTgt spid="4">
                                            <p:txEl>
                                              <p:pRg st="0" end="0"/>
                                            </p:txEl>
                                          </p:spTgt>
                                        </p:tgtEl>
                                      </p:cBhvr>
                                    </p:animEffect>
                                  </p:childTnLst>
                                </p:cTn>
                              </p:par>
                              <p:par>
                                <p:cTn id="22" presetID="9" presetClass="emph" presetSubtype="0" grpId="1" nodeType="withEffect">
                                  <p:stCondLst>
                                    <p:cond delay="0"/>
                                  </p:stCondLst>
                                  <p:childTnLst>
                                    <p:set>
                                      <p:cBhvr>
                                        <p:cTn id="23" dur="indefinite"/>
                                        <p:tgtEl>
                                          <p:spTgt spid="4">
                                            <p:txEl>
                                              <p:pRg st="1" end="1"/>
                                            </p:txEl>
                                          </p:spTgt>
                                        </p:tgtEl>
                                        <p:attrNameLst>
                                          <p:attrName>style.opacity</p:attrName>
                                        </p:attrNameLst>
                                      </p:cBhvr>
                                      <p:to>
                                        <p:strVal val="0.5"/>
                                      </p:to>
                                    </p:set>
                                    <p:animEffect filter="image" prLst="opacity: 0.5">
                                      <p:cBhvr rctx="IE">
                                        <p:cTn id="24" dur="indefinite"/>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9" presetClass="emph" presetSubtype="0" grpId="1" nodeType="withEffect">
                                  <p:stCondLst>
                                    <p:cond delay="0"/>
                                  </p:stCondLst>
                                  <p:childTnLst>
                                    <p:set>
                                      <p:cBhvr>
                                        <p:cTn id="31" dur="indefinite"/>
                                        <p:tgtEl>
                                          <p:spTgt spid="5">
                                            <p:txEl>
                                              <p:pRg st="0" end="0"/>
                                            </p:txEl>
                                          </p:spTgt>
                                        </p:tgtEl>
                                        <p:attrNameLst>
                                          <p:attrName>style.opacity</p:attrName>
                                        </p:attrNameLst>
                                      </p:cBhvr>
                                      <p:to>
                                        <p:strVal val="0.5"/>
                                      </p:to>
                                    </p:set>
                                    <p:animEffect filter="image" prLst="opacity: 0.5">
                                      <p:cBhvr rctx="IE">
                                        <p:cTn id="32" dur="indefinite"/>
                                        <p:tgtEl>
                                          <p:spTgt spid="5">
                                            <p:txEl>
                                              <p:pRg st="0" end="0"/>
                                            </p:txEl>
                                          </p:spTgt>
                                        </p:tgtEl>
                                      </p:cBhvr>
                                    </p:animEffect>
                                  </p:childTnLst>
                                </p:cTn>
                              </p:par>
                              <p:par>
                                <p:cTn id="33" presetID="9" presetClass="emph" presetSubtype="0" grpId="1" nodeType="withEffect">
                                  <p:stCondLst>
                                    <p:cond delay="0"/>
                                  </p:stCondLst>
                                  <p:childTnLst>
                                    <p:set>
                                      <p:cBhvr>
                                        <p:cTn id="34" dur="indefinite"/>
                                        <p:tgtEl>
                                          <p:spTgt spid="5">
                                            <p:txEl>
                                              <p:pRg st="1" end="1"/>
                                            </p:txEl>
                                          </p:spTgt>
                                        </p:tgtEl>
                                        <p:attrNameLst>
                                          <p:attrName>style.opacity</p:attrName>
                                        </p:attrNameLst>
                                      </p:cBhvr>
                                      <p:to>
                                        <p:strVal val="0.5"/>
                                      </p:to>
                                    </p:set>
                                    <p:animEffect filter="image" prLst="opacity: 0.5">
                                      <p:cBhvr rctx="IE">
                                        <p:cTn id="35"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p"/>
      <p:bldP spid="5" grpId="0" uiExpand="1" build="p"/>
      <p:bldP spid="5" grpI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7" descr="blue"/>
          <p:cNvPicPr>
            <a:picLocks noChangeAspect="1" noChangeArrowheads="1"/>
          </p:cNvPicPr>
          <p:nvPr>
            <p:custDataLst>
              <p:tags r:id="rId3"/>
            </p:custDataLst>
          </p:nvPr>
        </p:nvPicPr>
        <p:blipFill>
          <a:blip r:embed="rId7" cstate="print"/>
          <a:srcRect b="10303"/>
          <a:stretch>
            <a:fillRect/>
          </a:stretch>
        </p:blipFill>
        <p:spPr bwMode="auto">
          <a:xfrm>
            <a:off x="0" y="0"/>
            <a:ext cx="9144000" cy="6151563"/>
          </a:xfrm>
          <a:prstGeom prst="rect">
            <a:avLst/>
          </a:prstGeom>
          <a:noFill/>
          <a:ln w="9525">
            <a:noFill/>
            <a:miter lim="800000"/>
            <a:headEnd/>
            <a:tailEnd/>
          </a:ln>
        </p:spPr>
      </p:pic>
      <p:sp>
        <p:nvSpPr>
          <p:cNvPr id="2" name="Rectangle 14">
            <a:extLst>
              <a:ext uri="{FF2B5EF4-FFF2-40B4-BE49-F238E27FC236}">
                <a16:creationId xmlns:a16="http://schemas.microsoft.com/office/drawing/2014/main" id="{CC84916A-2F7A-C2C7-D55A-DBE81F25F3B9}"/>
              </a:ext>
            </a:extLst>
          </p:cNvPr>
          <p:cNvSpPr txBox="1">
            <a:spLocks noChangeArrowheads="1"/>
          </p:cNvSpPr>
          <p:nvPr/>
        </p:nvSpPr>
        <p:spPr bwMode="auto">
          <a:xfrm>
            <a:off x="676275" y="2361156"/>
            <a:ext cx="8134352" cy="231543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algn="ctr" eaLnBrk="1" hangingPunct="1">
              <a:defRPr/>
            </a:pPr>
            <a:r>
              <a:rPr lang="de-DE" sz="5400" kern="0">
                <a:solidFill>
                  <a:schemeClr val="bg1"/>
                </a:solidFill>
                <a:effectLst>
                  <a:outerShdw blurRad="38100" dist="38100" dir="2700000" algn="tl">
                    <a:srgbClr val="000000">
                      <a:alpha val="43137"/>
                    </a:srgbClr>
                  </a:outerShdw>
                </a:effectLst>
              </a:rPr>
              <a:t>Revisiones</a:t>
            </a:r>
            <a:br>
              <a:rPr lang="de-DE" sz="5400" kern="0">
                <a:solidFill>
                  <a:schemeClr val="bg1"/>
                </a:solidFill>
                <a:effectLst>
                  <a:outerShdw blurRad="38100" dist="38100" dir="2700000" algn="tl">
                    <a:srgbClr val="000000">
                      <a:alpha val="43137"/>
                    </a:srgbClr>
                  </a:outerShdw>
                </a:effectLst>
              </a:rPr>
            </a:br>
            <a:r>
              <a:rPr lang="de-DE" sz="5400" kern="0">
                <a:solidFill>
                  <a:schemeClr val="bg1"/>
                </a:solidFill>
                <a:effectLst>
                  <a:outerShdw blurRad="38100" dist="38100" dir="2700000" algn="tl">
                    <a:srgbClr val="000000">
                      <a:alpha val="43137"/>
                    </a:srgbClr>
                  </a:outerShdw>
                </a:effectLst>
              </a:rPr>
              <a:t>sistemáticas</a:t>
            </a:r>
            <a:br>
              <a:rPr lang="de-DE" sz="5400" kern="0">
                <a:solidFill>
                  <a:schemeClr val="bg1"/>
                </a:solidFill>
                <a:effectLst>
                  <a:outerShdw blurRad="38100" dist="38100" dir="2700000" algn="tl">
                    <a:srgbClr val="000000">
                      <a:alpha val="43137"/>
                    </a:srgbClr>
                  </a:outerShdw>
                </a:effectLst>
              </a:rPr>
            </a:br>
            <a:r>
              <a:rPr lang="es-ES" sz="3600" kern="0">
                <a:solidFill>
                  <a:schemeClr val="bg1"/>
                </a:solidFill>
              </a:rPr>
              <a:t>Protocolos y herramientas</a:t>
            </a:r>
            <a:endParaRPr lang="de-DE" sz="5400" kern="0"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944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Fases principales de una revisión sistemática</a:t>
            </a:r>
          </a:p>
        </p:txBody>
      </p:sp>
      <p:sp>
        <p:nvSpPr>
          <p:cNvPr id="2" name="1 Marcador de contenido"/>
          <p:cNvSpPr>
            <a:spLocks noGrp="1"/>
          </p:cNvSpPr>
          <p:nvPr>
            <p:ph idx="1"/>
          </p:nvPr>
        </p:nvSpPr>
        <p:spPr/>
        <p:txBody>
          <a:bodyPr/>
          <a:lstStyle/>
          <a:p>
            <a:r>
              <a:rPr lang="es-ES" dirty="0"/>
              <a:t>Formular la pregunta y desarrollar los criterios PECO:</a:t>
            </a:r>
          </a:p>
          <a:p>
            <a:pPr lvl="1"/>
            <a:r>
              <a:rPr lang="es-ES" dirty="0"/>
              <a:t>Población, Exposición, Comparadores, Resultados.</a:t>
            </a:r>
          </a:p>
          <a:p>
            <a:r>
              <a:rPr lang="es-ES" dirty="0"/>
              <a:t>Desarrollar un protocolo.</a:t>
            </a:r>
          </a:p>
          <a:p>
            <a:r>
              <a:rPr lang="es-ES" dirty="0"/>
              <a:t>Búsqueda y selección de literatura.</a:t>
            </a:r>
          </a:p>
          <a:p>
            <a:r>
              <a:rPr lang="es-ES" dirty="0"/>
              <a:t>Evaluación de la calidad de cada estudio ("riesgo de sesgo").</a:t>
            </a:r>
          </a:p>
          <a:p>
            <a:r>
              <a:rPr lang="es-ES" dirty="0"/>
              <a:t>Enfoque para evaluar la confianza en un cuerpo de evidencia (también conocido como "fuerza de la evidencia", "peso de la evidencia", "síntesis de la evidencia", "integración de la evidencia").</a:t>
            </a:r>
          </a:p>
        </p:txBody>
      </p:sp>
      <p:pic>
        <p:nvPicPr>
          <p:cNvPr id="1026" name="Picture 2" descr="Human and animal PECO (population, exposure, comparator, outcome)... |  Download Table">
            <a:extLst>
              <a:ext uri="{FF2B5EF4-FFF2-40B4-BE49-F238E27FC236}">
                <a16:creationId xmlns:a16="http://schemas.microsoft.com/office/drawing/2014/main" id="{9D8F889B-5A51-2F30-D234-A32D8F1F86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00037" y="2225675"/>
            <a:ext cx="8543926" cy="42418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par>
                                <p:cTn id="24" presetID="9" presetClass="emph" presetSubtype="0" grpId="1" nodeType="withEffect">
                                  <p:stCondLst>
                                    <p:cond delay="0"/>
                                  </p:stCondLst>
                                  <p:childTnLst>
                                    <p:set>
                                      <p:cBhvr rctx="PPT">
                                        <p:cTn id="25" dur="indefinite"/>
                                        <p:tgtEl>
                                          <p:spTgt spid="2">
                                            <p:txEl>
                                              <p:pRg st="0" end="0"/>
                                            </p:txEl>
                                          </p:spTgt>
                                        </p:tgtEl>
                                        <p:attrNameLst>
                                          <p:attrName>style.opacity</p:attrName>
                                        </p:attrNameLst>
                                      </p:cBhvr>
                                      <p:to>
                                        <p:strVal val="0.5"/>
                                      </p:to>
                                    </p:set>
                                    <p:animEffect filter="image" prLst="opacity: 0.5">
                                      <p:cBhvr rctx="IE">
                                        <p:cTn id="26" dur="indefinite"/>
                                        <p:tgtEl>
                                          <p:spTgt spid="2">
                                            <p:txEl>
                                              <p:pRg st="0" end="0"/>
                                            </p:txEl>
                                          </p:spTgt>
                                        </p:tgtEl>
                                      </p:cBhvr>
                                    </p:animEffect>
                                  </p:childTnLst>
                                </p:cTn>
                              </p:par>
                              <p:par>
                                <p:cTn id="27" presetID="9" presetClass="emph" presetSubtype="0" grpId="1" nodeType="withEffect">
                                  <p:stCondLst>
                                    <p:cond delay="0"/>
                                  </p:stCondLst>
                                  <p:childTnLst>
                                    <p:set>
                                      <p:cBhvr rctx="PPT">
                                        <p:cTn id="28" dur="indefinite"/>
                                        <p:tgtEl>
                                          <p:spTgt spid="2">
                                            <p:txEl>
                                              <p:pRg st="1" end="1"/>
                                            </p:txEl>
                                          </p:spTgt>
                                        </p:tgtEl>
                                        <p:attrNameLst>
                                          <p:attrName>style.opacity</p:attrName>
                                        </p:attrNameLst>
                                      </p:cBhvr>
                                      <p:to>
                                        <p:strVal val="0.5"/>
                                      </p:to>
                                    </p:set>
                                    <p:animEffect filter="image" prLst="opacity: 0.5">
                                      <p:cBhvr rctx="IE">
                                        <p:cTn id="29" dur="indefinite"/>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childTnLst>
                                </p:cTn>
                              </p:par>
                              <p:par>
                                <p:cTn id="35" presetID="9" presetClass="emph" presetSubtype="0" grpId="1" nodeType="withEffect">
                                  <p:stCondLst>
                                    <p:cond delay="0"/>
                                  </p:stCondLst>
                                  <p:childTnLst>
                                    <p:set>
                                      <p:cBhvr rctx="PPT">
                                        <p:cTn id="36" dur="indefinite"/>
                                        <p:tgtEl>
                                          <p:spTgt spid="2">
                                            <p:txEl>
                                              <p:pRg st="2" end="2"/>
                                            </p:txEl>
                                          </p:spTgt>
                                        </p:tgtEl>
                                        <p:attrNameLst>
                                          <p:attrName>style.opacity</p:attrName>
                                        </p:attrNameLst>
                                      </p:cBhvr>
                                      <p:to>
                                        <p:strVal val="0.5"/>
                                      </p:to>
                                    </p:set>
                                    <p:animEffect filter="image" prLst="opacity: 0.5">
                                      <p:cBhvr rctx="IE">
                                        <p:cTn id="37" dur="indefinite"/>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childTnLst>
                                </p:cTn>
                              </p:par>
                              <p:par>
                                <p:cTn id="43" presetID="9" presetClass="emph" presetSubtype="0" grpId="1" nodeType="withEffect">
                                  <p:stCondLst>
                                    <p:cond delay="0"/>
                                  </p:stCondLst>
                                  <p:childTnLst>
                                    <p:set>
                                      <p:cBhvr rctx="PPT">
                                        <p:cTn id="44" dur="indefinite"/>
                                        <p:tgtEl>
                                          <p:spTgt spid="2">
                                            <p:txEl>
                                              <p:pRg st="3" end="3"/>
                                            </p:txEl>
                                          </p:spTgt>
                                        </p:tgtEl>
                                        <p:attrNameLst>
                                          <p:attrName>style.opacity</p:attrName>
                                        </p:attrNameLst>
                                      </p:cBhvr>
                                      <p:to>
                                        <p:strVal val="0.5"/>
                                      </p:to>
                                    </p:set>
                                    <p:animEffect filter="image" prLst="opacity: 0.5">
                                      <p:cBhvr rctx="IE">
                                        <p:cTn id="45" dur="indefinite"/>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fade">
                                      <p:cBhvr>
                                        <p:cTn id="50" dur="1000"/>
                                        <p:tgtEl>
                                          <p:spTgt spid="2">
                                            <p:txEl>
                                              <p:pRg st="5" end="5"/>
                                            </p:txEl>
                                          </p:spTgt>
                                        </p:tgtEl>
                                      </p:cBhvr>
                                    </p:animEffect>
                                  </p:childTnLst>
                                </p:cTn>
                              </p:par>
                              <p:par>
                                <p:cTn id="51" presetID="9" presetClass="emph" presetSubtype="0" grpId="1" nodeType="withEffect">
                                  <p:stCondLst>
                                    <p:cond delay="0"/>
                                  </p:stCondLst>
                                  <p:childTnLst>
                                    <p:set>
                                      <p:cBhvr rctx="PPT">
                                        <p:cTn id="52" dur="indefinite"/>
                                        <p:tgtEl>
                                          <p:spTgt spid="2">
                                            <p:txEl>
                                              <p:pRg st="4" end="4"/>
                                            </p:txEl>
                                          </p:spTgt>
                                        </p:tgtEl>
                                        <p:attrNameLst>
                                          <p:attrName>style.opacity</p:attrName>
                                        </p:attrNameLst>
                                      </p:cBhvr>
                                      <p:to>
                                        <p:strVal val="0.5"/>
                                      </p:to>
                                    </p:set>
                                    <p:animEffect filter="image" prLst="opacity: 0.5">
                                      <p:cBhvr rctx="IE">
                                        <p:cTn id="53" dur="indefinite"/>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SAVECSVWITHSESSION" val="True"/>
  <p:tag name="ANSWERNOWTEXT" val="Contestar ahora"/>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ALWAYSOPENPOLL" val="False"/>
  <p:tag name="SHOWBARVISIBLE" val="True"/>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THINKCELLUNDODONOTDELETE" val="2"/>
  <p:tag name="CSVFORMAT" val="0"/>
  <p:tag name="COUNTDOWNSECONDS" val="10"/>
  <p:tag name="CHARTVALUEFORMAT" val="0"/>
  <p:tag name="RACERSMAXDISPLAYED" val="5"/>
  <p:tag name="BUBBLEVALUEFORMAT" val="0.0"/>
  <p:tag name="CUSTOMCELLBACKCOLOR3" val="-268652"/>
  <p:tag name="GRIDOPACITY" val="90"/>
  <p:tag name="RESETCHARTS" val="True"/>
  <p:tag name="INCORRECTPOINTVALUE" val="0"/>
  <p:tag name="FIBDISPLAYRESULTS" val="True"/>
  <p:tag name="PRRESPONSE5" val="6"/>
  <p:tag name="SHOWFLASHWARNING" val="True"/>
  <p:tag name="USESECONDARYMONITOR" val="True"/>
  <p:tag name="INPUTSOURCE" val="1"/>
  <p:tag name="AUTOUPDATEALIASES" val="True"/>
  <p:tag name="MAXRESPONDERS" val="5"/>
  <p:tag name="CUSTOMCELLBACKCOLOR4" val="-8355712"/>
  <p:tag name="GRIDPOSITION" val="1"/>
  <p:tag name="CORRECTPOINTVALUE" val="1"/>
  <p:tag name="FIBINCLUDEOTHER" val="True"/>
  <p:tag name="PRRESPONSE7" val="4"/>
  <p:tag name="NUMRESPONSES" val="1"/>
  <p:tag name="PARTICIPANTSINLEADERBOARD" val="5"/>
  <p:tag name="CUSTOMCELLBACKCOLOR1" val="-657956"/>
  <p:tag name="CHARTCOLORS" val="0"/>
  <p:tag name="AUTOADJUSTPARTRANGE" val="True"/>
  <p:tag name="PRRESPONSE6" val="5"/>
  <p:tag name="ANSWERNOWSTYLE" val="-1"/>
  <p:tag name="REVIEWONLY" val="False"/>
  <p:tag name="CUSTOMGRIDBACKCOLOR" val="-2830136"/>
  <p:tag name="MULTIRESPDIVISOR" val="1"/>
  <p:tag name="PRRESPONSE1" val="10"/>
  <p:tag name="RACEENDPOINTS" val="100"/>
  <p:tag name="DISPLAYDEVICEID" val="True"/>
  <p:tag name="CHARTSCALE" val="True"/>
  <p:tag name="COUNTDOWNSTYLE" val="-1"/>
  <p:tag name="BUBBLEGROUPING" val="3"/>
  <p:tag name="REALTIMEBACKUP" val="False"/>
  <p:tag name="RESPCOUNTERSTYLE" val="-1"/>
  <p:tag name="GRIDSIZE" val="{Width=800, Height=600}"/>
  <p:tag name="TAKE-OFF DISPLAYTYPE" val="0"/>
  <p:tag name="PARTLISTDEFAULT" val="1"/>
  <p:tag name="TEAMSINLEADERBOARD" val="5"/>
  <p:tag name="BACKUPMAINTENANCE" val="7"/>
  <p:tag name="DISPLAYDEVICENUMBER" val="True"/>
  <p:tag name="PRRESPONSE10" val="1"/>
  <p:tag name="PRRESPONSE2" val="9"/>
  <p:tag name="DELIMITERS" val="3.1"/>
  <p:tag name="POWERPOINTVERSION" val="14.0"/>
  <p:tag name="LUIDIAENABLED" val="False"/>
  <p:tag name="INCLUDESESSION" val="True"/>
  <p:tag name="TASKPANEKEY" val="f74d199d-0364-4750-b722-99da3540589a"/>
  <p:tag name="EXPANDSHOWBAR" val="True"/>
  <p:tag name="TPVERSION" val="5"/>
  <p:tag name="TPFULLVERSION" val="5.4.1.2"/>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fLTviJcSEyJrmkLTg3K4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MWvWKD1qy0qs3QPtFxxLZg"/>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fLTviJcSEyJrmkLTg3K4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MWvWKD1qy0qs3QPtFxxLZg"/>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fLTviJcSEyJrmkLTg3K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MWvWKD1qy0qs3QPtFxxLZg"/>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fLTviJcSEyJrmkLTg3K4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MWvWKD1qy0qs3QPtFxxLZg"/>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Standarddesign">
  <a:themeElements>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12945</TotalTime>
  <Words>2180</Words>
  <Application>Microsoft Office PowerPoint</Application>
  <PresentationFormat>Presentación en pantalla (4:3)</PresentationFormat>
  <Paragraphs>173</Paragraphs>
  <Slides>29</Slides>
  <Notes>8</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0</vt:i4>
      </vt:variant>
      <vt:variant>
        <vt:lpstr>Títulos de diapositiva</vt:lpstr>
      </vt:variant>
      <vt:variant>
        <vt:i4>29</vt:i4>
      </vt:variant>
    </vt:vector>
  </HeadingPairs>
  <TitlesOfParts>
    <vt:vector size="36" baseType="lpstr">
      <vt:lpstr>Arial</vt:lpstr>
      <vt:lpstr>Calibri</vt:lpstr>
      <vt:lpstr>Open Sans</vt:lpstr>
      <vt:lpstr>Times New Roman</vt:lpstr>
      <vt:lpstr>Wingdings</vt:lpstr>
      <vt:lpstr>Standarddesign</vt:lpstr>
      <vt:lpstr>1_Standarddesign</vt:lpstr>
      <vt:lpstr>Introducción a las Revisiones Sistemáticas y los Metaanálisis</vt:lpstr>
      <vt:lpstr>Objetivos</vt:lpstr>
      <vt:lpstr>Presentación de PowerPoint</vt:lpstr>
      <vt:lpstr>¿Toda la Ciencia tiene la misma fortaleza?</vt:lpstr>
      <vt:lpstr>Características</vt:lpstr>
      <vt:lpstr>Ventajas e inconvenientes</vt:lpstr>
      <vt:lpstr>Entonces, ¿nos olvidamos de las narrativas?</vt:lpstr>
      <vt:lpstr>Presentación de PowerPoint</vt:lpstr>
      <vt:lpstr>Fases principales de una revisión sistemática</vt:lpstr>
      <vt:lpstr>Protocolo PRISMA</vt:lpstr>
      <vt:lpstr>Protocolo PRISMA</vt:lpstr>
      <vt:lpstr>PRISMA statement - https://doi.org/10.1136/bmj.n71 </vt:lpstr>
      <vt:lpstr>PRISMA check-list</vt:lpstr>
      <vt:lpstr>Presentación de PowerPoint</vt:lpstr>
      <vt:lpstr>Búsqueda y selección de literatura</vt:lpstr>
      <vt:lpstr>Diagrama de flujo y selección de estudios</vt:lpstr>
      <vt:lpstr>Evaluación de la calidad de cada estudio (“risk of bias")</vt:lpstr>
      <vt:lpstr>Presentación de PowerPoint</vt:lpstr>
      <vt:lpstr>GRADE - https://doi.org/10.1016/j.jclinepi.2010.04.026 </vt:lpstr>
      <vt:lpstr>PROSPERO</vt:lpstr>
      <vt:lpstr>PROSPERO - https://www.crd.york.ac.uk/prospero/</vt:lpstr>
      <vt:lpstr>Presentación de PowerPoint</vt:lpstr>
      <vt:lpstr>Hagamos un ejemplo – Percepción del riesgo y CEM-RF</vt:lpstr>
      <vt:lpstr>Resultados</vt:lpstr>
      <vt:lpstr>¿Cuál sería la estructura del artículo?</vt:lpstr>
      <vt:lpstr>¿Cuál sería la estructura del artículo?</vt:lpstr>
      <vt:lpstr>¿Cuál sería la estructura del artículo?</vt:lpstr>
      <vt:lpstr>¿Cuál sería la estructura del artículo?</vt:lpstr>
      <vt:lpstr>Presentación de PowerPoint</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c:title>
  <dc:creator>PresentationPoint</dc:creator>
  <cp:lastModifiedBy>Alberto Najera López</cp:lastModifiedBy>
  <cp:revision>897</cp:revision>
  <cp:lastPrinted>2005-03-15T07:48:11Z</cp:lastPrinted>
  <dcterms:created xsi:type="dcterms:W3CDTF">2004-11-16T16:03:16Z</dcterms:created>
  <dcterms:modified xsi:type="dcterms:W3CDTF">2023-11-09T20:03:18Z</dcterms:modified>
</cp:coreProperties>
</file>